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69" r:id="rId3"/>
    <p:sldId id="461" r:id="rId4"/>
    <p:sldId id="462" r:id="rId5"/>
    <p:sldId id="467" r:id="rId6"/>
    <p:sldId id="443" r:id="rId7"/>
    <p:sldId id="448" r:id="rId8"/>
    <p:sldId id="456" r:id="rId9"/>
    <p:sldId id="451" r:id="rId10"/>
    <p:sldId id="415" r:id="rId11"/>
    <p:sldId id="468" r:id="rId12"/>
    <p:sldId id="449" r:id="rId13"/>
    <p:sldId id="458" r:id="rId14"/>
    <p:sldId id="466" r:id="rId15"/>
    <p:sldId id="435" r:id="rId16"/>
    <p:sldId id="438" r:id="rId17"/>
  </p:sldIdLst>
  <p:sldSz cx="9144000" cy="6858000" type="screen4x3"/>
  <p:notesSz cx="6858000" cy="9144000"/>
  <p:custDataLst>
    <p:tags r:id="rId20"/>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autoAdjust="0"/>
    <p:restoredTop sz="93103" autoAdjust="0"/>
  </p:normalViewPr>
  <p:slideViewPr>
    <p:cSldViewPr>
      <p:cViewPr varScale="1">
        <p:scale>
          <a:sx n="48" d="100"/>
          <a:sy n="48" d="100"/>
        </p:scale>
        <p:origin x="184" y="35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299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2E219-E959-4E94-9E0A-7B5F60EC2A3F}" type="datetimeFigureOut">
              <a:rPr lang="nl-NL" smtClean="0"/>
              <a:t>10-09-18</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2F20A6-917B-47D1-9BC8-EEDBA08F72DD}" type="slidenum">
              <a:rPr lang="nl-NL" smtClean="0"/>
              <a:t>‹#›</a:t>
            </a:fld>
            <a:endParaRPr lang="nl-NL"/>
          </a:p>
        </p:txBody>
      </p:sp>
    </p:spTree>
    <p:extLst>
      <p:ext uri="{BB962C8B-B14F-4D97-AF65-F5344CB8AC3E}">
        <p14:creationId xmlns:p14="http://schemas.microsoft.com/office/powerpoint/2010/main" val="179515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10-09-18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r>
              <a:rPr lang="nl-NL" dirty="0"/>
              <a:t>v</a:t>
            </a:r>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2369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B7D35EE0-A1EC-364C-BEA9-EE2149E8FB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799F2F-152F-3D48-B1CB-7F9CDE77B72C}" type="slidenum">
              <a:rPr lang="en-US" altLang="en-US">
                <a:latin typeface="Arial" panose="020B0604020202020204" pitchFamily="34" charset="0"/>
              </a:rPr>
              <a:pPr>
                <a:spcBef>
                  <a:spcPct val="0"/>
                </a:spcBef>
              </a:pPr>
              <a:t>12</a:t>
            </a:fld>
            <a:endParaRPr lang="en-US" altLang="en-US">
              <a:latin typeface="Arial" panose="020B0604020202020204" pitchFamily="34" charset="0"/>
            </a:endParaRPr>
          </a:p>
        </p:txBody>
      </p:sp>
      <p:sp>
        <p:nvSpPr>
          <p:cNvPr id="30722" name="Rectangle 2">
            <a:extLst>
              <a:ext uri="{FF2B5EF4-FFF2-40B4-BE49-F238E27FC236}">
                <a16:creationId xmlns:a16="http://schemas.microsoft.com/office/drawing/2014/main" id="{747011AE-8891-D64A-B073-5EA1DECDEDA3}"/>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A55A4753-B091-6243-904F-B8CBCC0343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a:latin typeface="Arial" panose="020B0604020202020204" pitchFamily="34" charset="0"/>
            </a:endParaRPr>
          </a:p>
        </p:txBody>
      </p:sp>
    </p:spTree>
    <p:extLst>
      <p:ext uri="{BB962C8B-B14F-4D97-AF65-F5344CB8AC3E}">
        <p14:creationId xmlns:p14="http://schemas.microsoft.com/office/powerpoint/2010/main" val="15091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34E2C872-B65B-A74C-A6A0-23196E3C24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51818762-30F6-6A48-97A0-832DF1650C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5843" name="Slide Number Placeholder 3">
            <a:extLst>
              <a:ext uri="{FF2B5EF4-FFF2-40B4-BE49-F238E27FC236}">
                <a16:creationId xmlns:a16="http://schemas.microsoft.com/office/drawing/2014/main" id="{4C016D01-4897-CD47-B833-1A4FC1EA57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BA39F9-56E4-0C4B-B296-28084729F301}" type="slidenum">
              <a:rPr lang="nl-NL" altLang="en-US"/>
              <a:pPr/>
              <a:t>13</a:t>
            </a:fld>
            <a:endParaRPr lang="nl-NL" altLang="en-US"/>
          </a:p>
        </p:txBody>
      </p:sp>
    </p:spTree>
    <p:extLst>
      <p:ext uri="{BB962C8B-B14F-4D97-AF65-F5344CB8AC3E}">
        <p14:creationId xmlns:p14="http://schemas.microsoft.com/office/powerpoint/2010/main" val="303602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69B3CE84-9324-604E-81C6-E630CEA557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38671F04-0DD6-994A-9386-98BD94AABC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7891" name="Slide Number Placeholder 3">
            <a:extLst>
              <a:ext uri="{FF2B5EF4-FFF2-40B4-BE49-F238E27FC236}">
                <a16:creationId xmlns:a16="http://schemas.microsoft.com/office/drawing/2014/main" id="{966B87C5-A57C-F243-850C-2B9FD4B30D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98F549-9E7E-A84F-A352-3AEE2436D5EE}" type="slidenum">
              <a:rPr lang="nl-NL" altLang="en-US"/>
              <a:pPr/>
              <a:t>14</a:t>
            </a:fld>
            <a:endParaRPr lang="nl-NL" altLang="en-US"/>
          </a:p>
        </p:txBody>
      </p:sp>
    </p:spTree>
    <p:extLst>
      <p:ext uri="{BB962C8B-B14F-4D97-AF65-F5344CB8AC3E}">
        <p14:creationId xmlns:p14="http://schemas.microsoft.com/office/powerpoint/2010/main" val="397892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FFF4A9AB-90A6-7143-AB78-71B174CA77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C76FB018-0FE9-9A49-98C7-2F7C0E0BB0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9939" name="Slide Number Placeholder 3">
            <a:extLst>
              <a:ext uri="{FF2B5EF4-FFF2-40B4-BE49-F238E27FC236}">
                <a16:creationId xmlns:a16="http://schemas.microsoft.com/office/drawing/2014/main" id="{6993F340-A92A-5C4C-A843-F2760781DC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9CAC5A-960F-A149-8C67-D1373C9BC7F0}" type="slidenum">
              <a:rPr lang="nl-NL" altLang="en-US"/>
              <a:pPr/>
              <a:t>15</a:t>
            </a:fld>
            <a:endParaRPr lang="nl-NL" altLang="en-US"/>
          </a:p>
        </p:txBody>
      </p:sp>
    </p:spTree>
    <p:extLst>
      <p:ext uri="{BB962C8B-B14F-4D97-AF65-F5344CB8AC3E}">
        <p14:creationId xmlns:p14="http://schemas.microsoft.com/office/powerpoint/2010/main" val="911585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en-US"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en-US" noProof="0" dirty="0"/>
              <a:t>Title presentation</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en-US" noProof="0" dirty="0"/>
              <a:t>Subtitle presentation</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r>
              <a:rPr lang="en-US" noProof="0" dirty="0"/>
              <a:t>Date</a:t>
            </a:r>
          </a:p>
        </p:txBody>
      </p:sp>
      <p:pic>
        <p:nvPicPr>
          <p:cNvPr id="12"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5935" y="6543376"/>
            <a:ext cx="35887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graph</a:t>
            </a:r>
          </a:p>
        </p:txBody>
      </p:sp>
      <p:pic>
        <p:nvPicPr>
          <p:cNvPr id="14"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video</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31640" y="1052736"/>
            <a:ext cx="7390800" cy="1656184"/>
          </a:xfrm>
        </p:spPr>
        <p:txBody>
          <a:bodyPr/>
          <a:lstStyle>
            <a:lvl1pPr algn="l">
              <a:defRPr sz="4800" baseline="0">
                <a:solidFill>
                  <a:schemeClr val="bg1"/>
                </a:solidFill>
              </a:defRPr>
            </a:lvl1pPr>
          </a:lstStyle>
          <a:p>
            <a:r>
              <a:rPr lang="en-US" noProof="0" dirty="0"/>
              <a:t>Title closure</a:t>
            </a:r>
          </a:p>
        </p:txBody>
      </p:sp>
      <p:pic>
        <p:nvPicPr>
          <p:cNvPr id="9"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10" name="Picture 71"/>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x-none" altLang="x-none"/>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x-none" altLang="x-none"/>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67BBD7F-619A-E247-B6EC-6EA23F70B34C}" type="slidenum">
              <a:rPr lang="en-US" altLang="en-US"/>
              <a:pPr/>
              <a:t>‹#›</a:t>
            </a:fld>
            <a:endParaRPr lang="en-US" altLang="en-US"/>
          </a:p>
        </p:txBody>
      </p:sp>
    </p:spTree>
    <p:extLst>
      <p:ext uri="{BB962C8B-B14F-4D97-AF65-F5344CB8AC3E}">
        <p14:creationId xmlns:p14="http://schemas.microsoft.com/office/powerpoint/2010/main" val="236806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D0AA8D-2442-5748-A2D1-F7D837CF75A9}"/>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5">
            <a:extLst>
              <a:ext uri="{FF2B5EF4-FFF2-40B4-BE49-F238E27FC236}">
                <a16:creationId xmlns:a16="http://schemas.microsoft.com/office/drawing/2014/main" id="{C4BB7F10-BAF7-DF4D-82D8-D49C41DC4258}"/>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396B8207-8182-F34B-B73F-9E55B8B2A8BE}"/>
              </a:ext>
            </a:extLst>
          </p:cNvPr>
          <p:cNvSpPr>
            <a:spLocks noGrp="1" noChangeArrowheads="1"/>
          </p:cNvSpPr>
          <p:nvPr>
            <p:ph type="sldNum" sz="quarter" idx="12"/>
          </p:nvPr>
        </p:nvSpPr>
        <p:spPr>
          <a:ln/>
        </p:spPr>
        <p:txBody>
          <a:bodyPr/>
          <a:lstStyle>
            <a:lvl1pPr>
              <a:defRPr/>
            </a:lvl1pPr>
          </a:lstStyle>
          <a:p>
            <a:fld id="{73FB3305-C8EF-A14E-A190-6BBAC464AFC0}" type="slidenum">
              <a:rPr lang="en-US" altLang="en-US"/>
              <a:pPr/>
              <a:t>‹#›</a:t>
            </a:fld>
            <a:endParaRPr lang="en-US" altLang="en-US"/>
          </a:p>
        </p:txBody>
      </p:sp>
    </p:spTree>
    <p:extLst>
      <p:ext uri="{BB962C8B-B14F-4D97-AF65-F5344CB8AC3E}">
        <p14:creationId xmlns:p14="http://schemas.microsoft.com/office/powerpoint/2010/main" val="359343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baseline="0">
                <a:solidFill>
                  <a:schemeClr val="bg2"/>
                </a:solidFill>
              </a:defRPr>
            </a:lvl9pPr>
          </a:lstStyle>
          <a:p>
            <a:pPr lvl="0"/>
            <a:r>
              <a:rPr lang="en-US" noProof="0" dirty="0"/>
              <a:t>Numbering</a:t>
            </a:r>
          </a:p>
          <a:p>
            <a:pPr lvl="1"/>
            <a:r>
              <a:rPr lang="en-US" noProof="0" dirty="0"/>
              <a:t>Bullet</a:t>
            </a:r>
          </a:p>
          <a:p>
            <a:pPr lvl="2"/>
            <a:r>
              <a:rPr lang="en-US" noProof="0" dirty="0"/>
              <a:t>Plain </a:t>
            </a:r>
            <a:r>
              <a:rPr lang="en-US" noProof="0" dirty="0" err="1"/>
              <a:t>tekst</a:t>
            </a:r>
            <a:r>
              <a:rPr lang="en-US" noProof="0" dirty="0"/>
              <a:t>	</a:t>
            </a:r>
          </a:p>
          <a:p>
            <a:pPr lvl="3"/>
            <a:r>
              <a:rPr lang="en-US" noProof="0" dirty="0"/>
              <a:t>Header dark blue</a:t>
            </a:r>
          </a:p>
          <a:p>
            <a:pPr lvl="4"/>
            <a:r>
              <a:rPr lang="en-US" noProof="0" dirty="0"/>
              <a:t>Header yellow</a:t>
            </a:r>
          </a:p>
          <a:p>
            <a:pPr lvl="5"/>
            <a:r>
              <a:rPr lang="en-US" noProof="0" dirty="0"/>
              <a:t>Numbering</a:t>
            </a:r>
          </a:p>
          <a:p>
            <a:pPr lvl="6"/>
            <a:r>
              <a:rPr lang="en-US" noProof="0" dirty="0"/>
              <a:t>Bullet</a:t>
            </a:r>
          </a:p>
          <a:p>
            <a:pPr lvl="7"/>
            <a:r>
              <a:rPr lang="en-US" sz="1349" noProof="0" dirty="0"/>
              <a:t>Plain text</a:t>
            </a:r>
          </a:p>
          <a:p>
            <a:pPr lvl="8"/>
            <a:r>
              <a:rPr lang="en-US" noProof="0" dirty="0"/>
              <a:t>Header dark blue</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p:txBody>
          <a:bodyPr vert="horz"/>
          <a:lstStyle>
            <a:lvl3pPr>
              <a:defRPr/>
            </a:lvl3pPr>
            <a:lvl4pPr>
              <a:defRPr/>
            </a:lvl4pPr>
            <a:lvl5pPr>
              <a:defRPr/>
            </a:lvl5pPr>
            <a:lvl8pPr>
              <a:defRPr sz="1600"/>
            </a:lvl8pPr>
            <a:lvl9pPr>
              <a:defRPr/>
            </a:lvl9p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pic>
        <p:nvPicPr>
          <p:cNvPr id="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21"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en-US" noProof="0" dirty="0"/>
              <a:t>Title</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sp>
        <p:nvSpPr>
          <p:cNvPr id="20" name="Rechthoek 19"/>
          <p:cNvSpPr/>
          <p:nvPr userDrawn="1"/>
        </p:nvSpPr>
        <p:spPr bwMode="auto">
          <a:xfrm>
            <a:off x="0" y="6453336"/>
            <a:ext cx="9144000" cy="404664"/>
          </a:xfrm>
          <a:prstGeom prst="rect">
            <a:avLst/>
          </a:prstGeom>
          <a:solidFill>
            <a:schemeClr val="bg2"/>
          </a:solidFill>
          <a:ln>
            <a:noFill/>
          </a:ln>
          <a:effectLst/>
          <a:ex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en-US" sz="1499" b="0" i="0" u="none" strike="noStrike" cap="none" normalizeH="0" baseline="0" noProof="0" dirty="0">
              <a:ln>
                <a:noFill/>
              </a:ln>
              <a:solidFill>
                <a:schemeClr val="bg1"/>
              </a:solidFill>
              <a:effectLst/>
              <a:latin typeface="Minion" pitchFamily="2" charset="0"/>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1" r:id="rId13"/>
    <p:sldLayoutId id="2147483672" r:id="rId14"/>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baseline="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igitalscholarship.nl/DMT%20and%20bookandbyte.or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tephenramsay.us/2012/06/10/learning-to-program/"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en-US" dirty="0"/>
              <a:t> </a:t>
            </a:r>
          </a:p>
        </p:txBody>
      </p:sp>
      <p:sp>
        <p:nvSpPr>
          <p:cNvPr id="15" name="Tijdelijke aanduiding voor tekst 14"/>
          <p:cNvSpPr>
            <a:spLocks noGrp="1"/>
          </p:cNvSpPr>
          <p:nvPr>
            <p:ph type="body" sz="quarter" idx="12"/>
          </p:nvPr>
        </p:nvSpPr>
        <p:spPr/>
        <p:txBody>
          <a:bodyPr/>
          <a:lstStyle/>
          <a:p>
            <a:r>
              <a:rPr lang="en-US" dirty="0"/>
              <a:t> </a:t>
            </a:r>
          </a:p>
        </p:txBody>
      </p:sp>
      <p:sp>
        <p:nvSpPr>
          <p:cNvPr id="4" name="Titel 3"/>
          <p:cNvSpPr>
            <a:spLocks noGrp="1"/>
          </p:cNvSpPr>
          <p:nvPr>
            <p:ph type="title"/>
          </p:nvPr>
        </p:nvSpPr>
        <p:spPr>
          <a:xfrm>
            <a:off x="0" y="1052736"/>
            <a:ext cx="9143999" cy="1656184"/>
          </a:xfrm>
        </p:spPr>
        <p:txBody>
          <a:bodyPr/>
          <a:lstStyle/>
          <a:p>
            <a:pPr algn="ctr"/>
            <a:r>
              <a:rPr lang="en-US" sz="3600" dirty="0"/>
              <a:t>Digital Media Technology</a:t>
            </a:r>
            <a:br>
              <a:rPr lang="en-US" sz="3600" dirty="0"/>
            </a:br>
            <a:r>
              <a:rPr lang="en-US" sz="3600" i="1" dirty="0"/>
              <a:t>Week 1</a:t>
            </a: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4403075-CD26-0D4C-9E07-3EECFC0E2096}"/>
              </a:ext>
            </a:extLst>
          </p:cNvPr>
          <p:cNvSpPr>
            <a:spLocks noChangeArrowheads="1"/>
          </p:cNvSpPr>
          <p:nvPr/>
        </p:nvSpPr>
        <p:spPr bwMode="auto">
          <a:xfrm>
            <a:off x="1115616" y="1484784"/>
            <a:ext cx="777686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nl-NL" altLang="en-US" sz="2400" dirty="0" err="1">
                <a:solidFill>
                  <a:schemeClr val="bg2"/>
                </a:solidFill>
                <a:latin typeface="+mn-lt"/>
                <a:cs typeface="+mn-cs"/>
              </a:rPr>
              <a:t>Theory</a:t>
            </a:r>
            <a:r>
              <a:rPr lang="nl-NL" altLang="en-US" sz="2400" dirty="0">
                <a:solidFill>
                  <a:schemeClr val="bg2"/>
                </a:solidFill>
                <a:latin typeface="+mn-lt"/>
                <a:cs typeface="+mn-cs"/>
              </a:rPr>
              <a:t> </a:t>
            </a:r>
            <a:r>
              <a:rPr lang="nl-NL" altLang="en-US" sz="2400" dirty="0" err="1">
                <a:solidFill>
                  <a:schemeClr val="bg2"/>
                </a:solidFill>
                <a:latin typeface="+mn-lt"/>
                <a:cs typeface="+mn-cs"/>
              </a:rPr>
              <a:t>and</a:t>
            </a:r>
            <a:r>
              <a:rPr lang="nl-NL" altLang="en-US" sz="2400" dirty="0">
                <a:solidFill>
                  <a:schemeClr val="bg2"/>
                </a:solidFill>
                <a:latin typeface="+mn-lt"/>
                <a:cs typeface="+mn-cs"/>
              </a:rPr>
              <a:t> </a:t>
            </a:r>
            <a:r>
              <a:rPr lang="nl-NL" altLang="en-US" sz="2400" dirty="0" err="1">
                <a:solidFill>
                  <a:schemeClr val="bg2"/>
                </a:solidFill>
                <a:latin typeface="+mn-lt"/>
                <a:cs typeface="+mn-cs"/>
              </a:rPr>
              <a:t>practice</a:t>
            </a:r>
            <a:r>
              <a:rPr lang="nl-NL" altLang="en-US" sz="2400" dirty="0">
                <a:solidFill>
                  <a:schemeClr val="bg2"/>
                </a:solidFill>
                <a:latin typeface="+mn-lt"/>
                <a:cs typeface="+mn-cs"/>
              </a:rPr>
              <a:t>: </a:t>
            </a:r>
            <a:r>
              <a:rPr lang="nl-NL" altLang="en-US" sz="2400" dirty="0" err="1">
                <a:solidFill>
                  <a:schemeClr val="bg2"/>
                </a:solidFill>
                <a:latin typeface="+mn-lt"/>
                <a:cs typeface="+mn-cs"/>
              </a:rPr>
              <a:t>Lectures</a:t>
            </a:r>
            <a:r>
              <a:rPr lang="nl-NL" altLang="en-US" sz="2400" dirty="0">
                <a:solidFill>
                  <a:schemeClr val="bg2"/>
                </a:solidFill>
                <a:latin typeface="+mn-lt"/>
                <a:cs typeface="+mn-cs"/>
              </a:rPr>
              <a:t> </a:t>
            </a:r>
            <a:r>
              <a:rPr lang="nl-NL" altLang="en-US" sz="2400" dirty="0" err="1">
                <a:solidFill>
                  <a:schemeClr val="bg2"/>
                </a:solidFill>
                <a:latin typeface="+mn-lt"/>
                <a:cs typeface="+mn-cs"/>
              </a:rPr>
              <a:t>and</a:t>
            </a:r>
            <a:r>
              <a:rPr lang="nl-NL" altLang="en-US" sz="2400" dirty="0">
                <a:solidFill>
                  <a:schemeClr val="bg2"/>
                </a:solidFill>
                <a:latin typeface="+mn-lt"/>
                <a:cs typeface="+mn-cs"/>
              </a:rPr>
              <a:t> seminars</a:t>
            </a: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No prior </a:t>
            </a:r>
            <a:r>
              <a:rPr lang="nl-NL" altLang="en-US" sz="2400" dirty="0" err="1">
                <a:solidFill>
                  <a:schemeClr val="bg2"/>
                </a:solidFill>
                <a:latin typeface="+mn-lt"/>
                <a:cs typeface="+mn-cs"/>
              </a:rPr>
              <a:t>knowledge</a:t>
            </a:r>
            <a:r>
              <a:rPr lang="nl-NL" altLang="en-US" sz="2400" dirty="0">
                <a:solidFill>
                  <a:schemeClr val="bg2"/>
                </a:solidFill>
                <a:latin typeface="+mn-lt"/>
                <a:cs typeface="+mn-cs"/>
              </a:rPr>
              <a:t> </a:t>
            </a:r>
            <a:r>
              <a:rPr lang="nl-NL" altLang="en-US" sz="2400" dirty="0" err="1">
                <a:solidFill>
                  <a:schemeClr val="bg2"/>
                </a:solidFill>
                <a:latin typeface="+mn-lt"/>
                <a:cs typeface="+mn-cs"/>
              </a:rPr>
              <a:t>necessary</a:t>
            </a: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Weekly programme</a:t>
            </a:r>
            <a:r>
              <a:rPr lang="nl-NL" altLang="en-US" sz="2400" dirty="0">
                <a:solidFill>
                  <a:schemeClr val="bg2"/>
                </a:solidFill>
                <a:latin typeface="+mn-lt"/>
                <a:cs typeface="+mn-cs"/>
              </a:rPr>
              <a:t>: </a:t>
            </a:r>
            <a:br>
              <a:rPr lang="nl-NL" altLang="en-US" sz="2400" dirty="0">
                <a:solidFill>
                  <a:schemeClr val="bg2"/>
                </a:solidFill>
                <a:latin typeface="+mn-lt"/>
                <a:cs typeface="+mn-cs"/>
              </a:rPr>
            </a:br>
            <a:r>
              <a:rPr lang="nl-NL" altLang="en-US" sz="2400" dirty="0">
                <a:solidFill>
                  <a:schemeClr val="bg2"/>
                </a:solidFill>
                <a:latin typeface="+mn-lt"/>
                <a:cs typeface="+mn-cs"/>
                <a:hlinkClick r:id="rId2"/>
              </a:rPr>
              <a:t>www.</a:t>
            </a:r>
            <a:r>
              <a:rPr lang="en-US" altLang="en-US" sz="2400" dirty="0">
                <a:solidFill>
                  <a:schemeClr val="bg2"/>
                </a:solidFill>
                <a:latin typeface="+mn-lt"/>
                <a:cs typeface="+mn-cs"/>
                <a:hlinkClick r:id="rId2"/>
              </a:rPr>
              <a:t>digitalscholarship.nl/DMT</a:t>
            </a:r>
            <a:br>
              <a:rPr lang="en-US" altLang="en-US" sz="2400" dirty="0">
                <a:solidFill>
                  <a:schemeClr val="bg2"/>
                </a:solidFill>
                <a:latin typeface="+mn-lt"/>
                <a:cs typeface="+mn-cs"/>
                <a:hlinkClick r:id="rId2"/>
              </a:rPr>
            </a:br>
            <a:r>
              <a:rPr lang="en-US" altLang="en-US" sz="2400" dirty="0">
                <a:solidFill>
                  <a:schemeClr val="bg2"/>
                </a:solidFill>
                <a:latin typeface="+mn-lt"/>
                <a:cs typeface="+mn-cs"/>
              </a:rPr>
              <a:t>and</a:t>
            </a:r>
            <a:br>
              <a:rPr lang="en-US" altLang="en-US" sz="2400" dirty="0">
                <a:solidFill>
                  <a:schemeClr val="bg2"/>
                </a:solidFill>
                <a:latin typeface="+mn-lt"/>
                <a:cs typeface="+mn-cs"/>
                <a:hlinkClick r:id="rId2"/>
              </a:rPr>
            </a:br>
            <a:r>
              <a:rPr lang="en-US" altLang="en-US" sz="2400" dirty="0">
                <a:solidFill>
                  <a:schemeClr val="bg2"/>
                </a:solidFill>
                <a:latin typeface="+mn-lt"/>
                <a:cs typeface="+mn-cs"/>
                <a:hlinkClick r:id="rId2"/>
              </a:rPr>
              <a:t>www.bookandbyte.org</a:t>
            </a:r>
            <a:r>
              <a:rPr lang="en-US" altLang="en-US" sz="2400" dirty="0">
                <a:solidFill>
                  <a:schemeClr val="bg2"/>
                </a:solidFill>
                <a:latin typeface="+mn-lt"/>
                <a:cs typeface="+mn-cs"/>
              </a:rPr>
              <a:t> </a:t>
            </a: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Blackboard will be used sparsely</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Grade is based on four assignments and homework assignments</a:t>
            </a:r>
          </a:p>
          <a:p>
            <a:pPr eaLnBrk="1" hangingPunct="1">
              <a:lnSpc>
                <a:spcPct val="80000"/>
              </a:lnSpc>
              <a:buClr>
                <a:srgbClr val="0C2577"/>
              </a:buClr>
              <a:buFont typeface="Arial" panose="020B0604020202020204" pitchFamily="34" charset="0"/>
              <a:buChar char="□"/>
            </a:pPr>
            <a:endParaRPr lang="en-GB" altLang="en-US" sz="2800" dirty="0">
              <a:solidFill>
                <a:schemeClr val="tx2"/>
              </a:solidFill>
              <a:latin typeface="Verdana" panose="020B0604030504040204" pitchFamily="34" charset="0"/>
            </a:endParaRP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8674" name="Text Box 3">
            <a:extLst>
              <a:ext uri="{FF2B5EF4-FFF2-40B4-BE49-F238E27FC236}">
                <a16:creationId xmlns:a16="http://schemas.microsoft.com/office/drawing/2014/main" id="{91B5331D-F681-C646-9754-7A81BA7D9FBB}"/>
              </a:ext>
            </a:extLst>
          </p:cNvPr>
          <p:cNvSpPr txBox="1">
            <a:spLocks noChangeArrowheads="1"/>
          </p:cNvSpPr>
          <p:nvPr/>
        </p:nvSpPr>
        <p:spPr bwMode="auto">
          <a:xfrm>
            <a:off x="0" y="549275"/>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Organisation</a:t>
            </a:r>
            <a:endParaRPr lang="en-US" altLang="en-US" sz="3600" b="1" dirty="0">
              <a:solidFill>
                <a:schemeClr val="bg2"/>
              </a:solidFill>
              <a:latin typeface="+mj-lt"/>
              <a:ea typeface="+mj-ea"/>
              <a:cs typeface="+mj-cs"/>
            </a:endParaRPr>
          </a:p>
        </p:txBody>
      </p:sp>
    </p:spTree>
    <p:extLst>
      <p:ext uri="{BB962C8B-B14F-4D97-AF65-F5344CB8AC3E}">
        <p14:creationId xmlns:p14="http://schemas.microsoft.com/office/powerpoint/2010/main" val="137649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4403075-CD26-0D4C-9E07-3EECFC0E2096}"/>
              </a:ext>
            </a:extLst>
          </p:cNvPr>
          <p:cNvSpPr>
            <a:spLocks noChangeArrowheads="1"/>
          </p:cNvSpPr>
          <p:nvPr/>
        </p:nvSpPr>
        <p:spPr bwMode="auto">
          <a:xfrm>
            <a:off x="4427984" y="1040726"/>
            <a:ext cx="396044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Computer </a:t>
            </a:r>
            <a:r>
              <a:rPr lang="nl-NL" altLang="en-US" sz="2400" dirty="0" err="1">
                <a:solidFill>
                  <a:schemeClr val="bg2"/>
                </a:solidFill>
                <a:latin typeface="+mn-lt"/>
                <a:cs typeface="+mn-cs"/>
              </a:rPr>
              <a:t>science</a:t>
            </a:r>
            <a:r>
              <a:rPr lang="nl-NL" altLang="en-US" sz="2400" dirty="0">
                <a:solidFill>
                  <a:schemeClr val="bg2"/>
                </a:solidFill>
                <a:latin typeface="+mn-lt"/>
                <a:cs typeface="+mn-cs"/>
              </a:rPr>
              <a:t> </a:t>
            </a:r>
            <a:r>
              <a:rPr lang="nl-NL" altLang="en-US" sz="2400" dirty="0" err="1">
                <a:solidFill>
                  <a:schemeClr val="bg2"/>
                </a:solidFill>
                <a:latin typeface="+mn-lt"/>
                <a:cs typeface="+mn-cs"/>
              </a:rPr>
              <a:t>needs</a:t>
            </a:r>
            <a:r>
              <a:rPr lang="nl-NL" altLang="en-US" sz="2400" dirty="0">
                <a:solidFill>
                  <a:schemeClr val="bg2"/>
                </a:solidFill>
                <a:latin typeface="+mn-lt"/>
                <a:cs typeface="+mn-cs"/>
              </a:rPr>
              <a:t> </a:t>
            </a:r>
            <a:r>
              <a:rPr lang="nl-NL" altLang="en-US" sz="2400" dirty="0" err="1">
                <a:solidFill>
                  <a:schemeClr val="bg2"/>
                </a:solidFill>
                <a:latin typeface="+mn-lt"/>
                <a:cs typeface="+mn-cs"/>
              </a:rPr>
              <a:t>the</a:t>
            </a:r>
            <a:r>
              <a:rPr lang="nl-NL" altLang="en-US" sz="2400" dirty="0">
                <a:solidFill>
                  <a:schemeClr val="bg2"/>
                </a:solidFill>
                <a:latin typeface="+mn-lt"/>
                <a:cs typeface="+mn-cs"/>
              </a:rPr>
              <a:t> </a:t>
            </a:r>
            <a:r>
              <a:rPr lang="nl-NL" altLang="en-US" sz="2400" dirty="0" err="1">
                <a:solidFill>
                  <a:schemeClr val="bg2"/>
                </a:solidFill>
                <a:latin typeface="+mn-lt"/>
                <a:cs typeface="+mn-cs"/>
              </a:rPr>
              <a:t>humanities</a:t>
            </a:r>
            <a:r>
              <a:rPr lang="nl-NL" altLang="en-US" sz="2400" dirty="0">
                <a:solidFill>
                  <a:schemeClr val="bg2"/>
                </a:solidFill>
                <a:latin typeface="+mn-lt"/>
                <a:cs typeface="+mn-cs"/>
              </a:rPr>
              <a:t> </a:t>
            </a:r>
            <a:r>
              <a:rPr lang="nl-NL" altLang="en-US" sz="2400" dirty="0" err="1">
                <a:solidFill>
                  <a:schemeClr val="bg2"/>
                </a:solidFill>
                <a:latin typeface="+mn-lt"/>
                <a:cs typeface="+mn-cs"/>
              </a:rPr>
              <a:t>to</a:t>
            </a:r>
            <a:r>
              <a:rPr lang="nl-NL" altLang="en-US" sz="2400" dirty="0">
                <a:solidFill>
                  <a:schemeClr val="bg2"/>
                </a:solidFill>
                <a:latin typeface="+mn-lt"/>
                <a:cs typeface="+mn-cs"/>
              </a:rPr>
              <a:t> </a:t>
            </a:r>
            <a:r>
              <a:rPr lang="nl-NL" altLang="en-US" sz="2400" dirty="0" err="1">
                <a:solidFill>
                  <a:schemeClr val="bg2"/>
                </a:solidFill>
                <a:latin typeface="+mn-lt"/>
                <a:cs typeface="+mn-cs"/>
              </a:rPr>
              <a:t>address</a:t>
            </a:r>
            <a:r>
              <a:rPr lang="nl-NL" altLang="en-US" sz="2400" dirty="0">
                <a:solidFill>
                  <a:schemeClr val="bg2"/>
                </a:solidFill>
                <a:latin typeface="+mn-lt"/>
                <a:cs typeface="+mn-cs"/>
              </a:rPr>
              <a:t> </a:t>
            </a:r>
            <a:r>
              <a:rPr lang="nl-NL" altLang="en-US" sz="2400" dirty="0" err="1">
                <a:solidFill>
                  <a:schemeClr val="bg2"/>
                </a:solidFill>
                <a:latin typeface="+mn-lt"/>
                <a:cs typeface="+mn-cs"/>
              </a:rPr>
              <a:t>some</a:t>
            </a:r>
            <a:r>
              <a:rPr lang="nl-NL" altLang="en-US" sz="2400" dirty="0">
                <a:solidFill>
                  <a:schemeClr val="bg2"/>
                </a:solidFill>
                <a:latin typeface="+mn-lt"/>
                <a:cs typeface="+mn-cs"/>
              </a:rPr>
              <a:t> </a:t>
            </a:r>
            <a:r>
              <a:rPr lang="nl-NL" altLang="en-US" sz="2400" dirty="0" err="1">
                <a:solidFill>
                  <a:schemeClr val="bg2"/>
                </a:solidFill>
                <a:latin typeface="+mn-lt"/>
                <a:cs typeface="+mn-cs"/>
              </a:rPr>
              <a:t>its</a:t>
            </a:r>
            <a:r>
              <a:rPr lang="nl-NL" altLang="en-US" sz="2400" dirty="0">
                <a:solidFill>
                  <a:schemeClr val="bg2"/>
                </a:solidFill>
                <a:latin typeface="+mn-lt"/>
                <a:cs typeface="+mn-cs"/>
              </a:rPr>
              <a:t> </a:t>
            </a:r>
            <a:r>
              <a:rPr lang="nl-NL" altLang="en-US" sz="2400" dirty="0" err="1">
                <a:solidFill>
                  <a:schemeClr val="bg2"/>
                </a:solidFill>
                <a:latin typeface="+mn-lt"/>
                <a:cs typeface="+mn-cs"/>
              </a:rPr>
              <a:t>central</a:t>
            </a:r>
            <a:r>
              <a:rPr lang="nl-NL" altLang="en-US" sz="2400" dirty="0">
                <a:solidFill>
                  <a:schemeClr val="bg2"/>
                </a:solidFill>
                <a:latin typeface="+mn-lt"/>
                <a:cs typeface="+mn-cs"/>
              </a:rPr>
              <a:t> </a:t>
            </a:r>
            <a:r>
              <a:rPr lang="nl-NL" altLang="en-US" sz="2400" dirty="0" err="1">
                <a:solidFill>
                  <a:schemeClr val="bg2"/>
                </a:solidFill>
                <a:latin typeface="+mn-lt"/>
                <a:cs typeface="+mn-cs"/>
              </a:rPr>
              <a:t>questions</a:t>
            </a: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For </a:t>
            </a:r>
            <a:r>
              <a:rPr lang="nl-NL" altLang="en-US" sz="2400" dirty="0" err="1">
                <a:solidFill>
                  <a:schemeClr val="bg2"/>
                </a:solidFill>
                <a:latin typeface="+mn-lt"/>
                <a:cs typeface="+mn-cs"/>
              </a:rPr>
              <a:t>humanists</a:t>
            </a:r>
            <a:r>
              <a:rPr lang="nl-NL" altLang="en-US" sz="2400" dirty="0">
                <a:solidFill>
                  <a:schemeClr val="bg2"/>
                </a:solidFill>
                <a:latin typeface="+mn-lt"/>
                <a:cs typeface="+mn-cs"/>
              </a:rPr>
              <a:t>, </a:t>
            </a:r>
            <a:r>
              <a:rPr lang="nl-NL" altLang="en-US" sz="2400" dirty="0" err="1">
                <a:solidFill>
                  <a:schemeClr val="bg2"/>
                </a:solidFill>
                <a:latin typeface="+mn-lt"/>
                <a:cs typeface="+mn-cs"/>
              </a:rPr>
              <a:t>learning</a:t>
            </a:r>
            <a:r>
              <a:rPr lang="nl-NL" altLang="en-US" sz="2400" dirty="0">
                <a:solidFill>
                  <a:schemeClr val="bg2"/>
                </a:solidFill>
                <a:latin typeface="+mn-lt"/>
                <a:cs typeface="+mn-cs"/>
              </a:rPr>
              <a:t> </a:t>
            </a:r>
            <a:r>
              <a:rPr lang="nl-NL" altLang="en-US" sz="2400" dirty="0" err="1">
                <a:solidFill>
                  <a:schemeClr val="bg2"/>
                </a:solidFill>
                <a:latin typeface="+mn-lt"/>
                <a:cs typeface="+mn-cs"/>
              </a:rPr>
              <a:t>about</a:t>
            </a:r>
            <a:r>
              <a:rPr lang="nl-NL" altLang="en-US" sz="2400" dirty="0">
                <a:solidFill>
                  <a:schemeClr val="bg2"/>
                </a:solidFill>
                <a:latin typeface="+mn-lt"/>
                <a:cs typeface="+mn-cs"/>
              </a:rPr>
              <a:t> </a:t>
            </a:r>
            <a:r>
              <a:rPr lang="nl-NL" altLang="en-US" sz="2400" dirty="0" err="1">
                <a:solidFill>
                  <a:schemeClr val="bg2"/>
                </a:solidFill>
                <a:latin typeface="+mn-lt"/>
                <a:cs typeface="+mn-cs"/>
              </a:rPr>
              <a:t>computational</a:t>
            </a:r>
            <a:r>
              <a:rPr lang="nl-NL" altLang="en-US" sz="2400" dirty="0">
                <a:solidFill>
                  <a:schemeClr val="bg2"/>
                </a:solidFill>
                <a:latin typeface="+mn-lt"/>
                <a:cs typeface="+mn-cs"/>
              </a:rPr>
              <a:t> </a:t>
            </a:r>
            <a:r>
              <a:rPr lang="nl-NL" altLang="en-US" sz="2400" dirty="0" err="1">
                <a:solidFill>
                  <a:schemeClr val="bg2"/>
                </a:solidFill>
                <a:latin typeface="+mn-lt"/>
                <a:cs typeface="+mn-cs"/>
              </a:rPr>
              <a:t>methods</a:t>
            </a:r>
            <a:r>
              <a:rPr lang="nl-NL" altLang="en-US" sz="2400" dirty="0">
                <a:solidFill>
                  <a:schemeClr val="bg2"/>
                </a:solidFill>
                <a:latin typeface="+mn-lt"/>
                <a:cs typeface="+mn-cs"/>
              </a:rPr>
              <a:t> </a:t>
            </a:r>
            <a:r>
              <a:rPr lang="nl-NL" altLang="en-US" sz="2400" dirty="0" err="1">
                <a:solidFill>
                  <a:schemeClr val="bg2"/>
                </a:solidFill>
                <a:latin typeface="+mn-lt"/>
                <a:cs typeface="+mn-cs"/>
              </a:rPr>
              <a:t>can</a:t>
            </a:r>
            <a:r>
              <a:rPr lang="nl-NL" altLang="en-US" sz="2400" dirty="0">
                <a:solidFill>
                  <a:schemeClr val="bg2"/>
                </a:solidFill>
                <a:latin typeface="+mn-lt"/>
                <a:cs typeface="+mn-cs"/>
              </a:rPr>
              <a:t> open up new </a:t>
            </a:r>
            <a:r>
              <a:rPr lang="nl-NL" altLang="en-US" sz="2400" dirty="0" err="1">
                <a:solidFill>
                  <a:schemeClr val="bg2"/>
                </a:solidFill>
                <a:latin typeface="+mn-lt"/>
                <a:cs typeface="+mn-cs"/>
              </a:rPr>
              <a:t>perspectives</a:t>
            </a: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pic>
        <p:nvPicPr>
          <p:cNvPr id="2" name="Picture 1">
            <a:extLst>
              <a:ext uri="{FF2B5EF4-FFF2-40B4-BE49-F238E27FC236}">
                <a16:creationId xmlns:a16="http://schemas.microsoft.com/office/drawing/2014/main" id="{239EDD02-901A-824E-82E2-C44107E28A52}"/>
              </a:ext>
            </a:extLst>
          </p:cNvPr>
          <p:cNvPicPr>
            <a:picLocks noChangeAspect="1"/>
          </p:cNvPicPr>
          <p:nvPr/>
        </p:nvPicPr>
        <p:blipFill>
          <a:blip r:embed="rId2"/>
          <a:stretch>
            <a:fillRect/>
          </a:stretch>
        </p:blipFill>
        <p:spPr>
          <a:xfrm>
            <a:off x="1331640" y="1214488"/>
            <a:ext cx="2259960" cy="3541852"/>
          </a:xfrm>
          <a:prstGeom prst="rect">
            <a:avLst/>
          </a:prstGeom>
        </p:spPr>
      </p:pic>
    </p:spTree>
    <p:extLst>
      <p:ext uri="{BB962C8B-B14F-4D97-AF65-F5344CB8AC3E}">
        <p14:creationId xmlns:p14="http://schemas.microsoft.com/office/powerpoint/2010/main" val="85847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3">
            <a:extLst>
              <a:ext uri="{FF2B5EF4-FFF2-40B4-BE49-F238E27FC236}">
                <a16:creationId xmlns:a16="http://schemas.microsoft.com/office/drawing/2014/main" id="{B1E81655-20C7-0C41-8107-2506E9334DAC}"/>
              </a:ext>
            </a:extLst>
          </p:cNvPr>
          <p:cNvSpPr txBox="1">
            <a:spLocks noChangeArrowheads="1"/>
          </p:cNvSpPr>
          <p:nvPr/>
        </p:nvSpPr>
        <p:spPr bwMode="auto">
          <a:xfrm>
            <a:off x="971550" y="981075"/>
            <a:ext cx="734536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studied a foreign language?</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play a musical instrument at any level of proficiency?</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read the manual of a new technical appliance that you have bought?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When your bike breaks, do you try to fix it yourself or call the shop?</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like to play chess? Or go? Or bridge? Any other difficult game?</a:t>
            </a:r>
          </a:p>
        </p:txBody>
      </p:sp>
      <p:sp>
        <p:nvSpPr>
          <p:cNvPr id="29698" name="TextBox 1">
            <a:extLst>
              <a:ext uri="{FF2B5EF4-FFF2-40B4-BE49-F238E27FC236}">
                <a16:creationId xmlns:a16="http://schemas.microsoft.com/office/drawing/2014/main" id="{C1860BA0-7EF7-1344-8B7B-34357B208CC4}"/>
              </a:ext>
            </a:extLst>
          </p:cNvPr>
          <p:cNvSpPr txBox="1">
            <a:spLocks noChangeArrowheads="1"/>
          </p:cNvSpPr>
          <p:nvPr/>
        </p:nvSpPr>
        <p:spPr bwMode="auto">
          <a:xfrm>
            <a:off x="2088356" y="4437112"/>
            <a:ext cx="511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2000" dirty="0">
                <a:latin typeface="+mn-lt"/>
              </a:rPr>
              <a:t>Stephen Ramsay, </a:t>
            </a:r>
            <a:r>
              <a:rPr lang="en-GB" altLang="en-US" sz="2000" dirty="0">
                <a:latin typeface="+mn-lt"/>
                <a:hlinkClick r:id="rId3">
                  <a:extLst>
                    <a:ext uri="{A12FA001-AC4F-418D-AE19-62706E023703}">
                      <ahyp:hlinkClr xmlns:ahyp="http://schemas.microsoft.com/office/drawing/2018/hyperlinkcolor" val="tx"/>
                    </a:ext>
                  </a:extLst>
                </a:hlinkClick>
              </a:rPr>
              <a:t>Learning to Program</a:t>
            </a:r>
            <a:endParaRPr lang="en-GB" altLang="en-US" sz="2000" dirty="0">
              <a:latin typeface="+mn-lt"/>
            </a:endParaRPr>
          </a:p>
        </p:txBody>
      </p:sp>
    </p:spTree>
    <p:extLst>
      <p:ext uri="{BB962C8B-B14F-4D97-AF65-F5344CB8AC3E}">
        <p14:creationId xmlns:p14="http://schemas.microsoft.com/office/powerpoint/2010/main" val="179476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5339615A-4783-064B-8746-AFB4D28464D6}"/>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pic>
        <p:nvPicPr>
          <p:cNvPr id="34818" name="Picture 5">
            <a:extLst>
              <a:ext uri="{FF2B5EF4-FFF2-40B4-BE49-F238E27FC236}">
                <a16:creationId xmlns:a16="http://schemas.microsoft.com/office/drawing/2014/main" id="{83FCFB38-6666-FC4D-9B4B-E418B523C4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1341438"/>
            <a:ext cx="378777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14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B80C790C-C8DF-964B-A37D-7CA7014E859A}"/>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pic>
        <p:nvPicPr>
          <p:cNvPr id="36866" name="Picture 4">
            <a:extLst>
              <a:ext uri="{FF2B5EF4-FFF2-40B4-BE49-F238E27FC236}">
                <a16:creationId xmlns:a16="http://schemas.microsoft.com/office/drawing/2014/main" id="{20D6AFF1-1325-DB4B-B1AE-AD6E46DA3A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620713"/>
            <a:ext cx="68961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20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F8D99BA0-42B0-E849-AE8B-D8EAD1F5C928}"/>
              </a:ext>
            </a:extLst>
          </p:cNvPr>
          <p:cNvSpPr>
            <a:spLocks noChangeArrowheads="1"/>
          </p:cNvSpPr>
          <p:nvPr/>
        </p:nvSpPr>
        <p:spPr bwMode="auto">
          <a:xfrm>
            <a:off x="1119188" y="901700"/>
            <a:ext cx="6985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zh-CN" sz="2400" dirty="0">
                <a:latin typeface="Verdana" panose="020B0604030504040204" pitchFamily="34" charset="0"/>
                <a:ea typeface="宋体" panose="02010600030101010101" pitchFamily="2" charset="-122"/>
              </a:rPr>
              <a:t> </a:t>
            </a:r>
            <a:r>
              <a:rPr lang="en-GB" altLang="zh-CN" sz="2400" dirty="0">
                <a:solidFill>
                  <a:schemeClr val="bg2"/>
                </a:solidFill>
                <a:latin typeface="+mn-lt"/>
                <a:cs typeface="+mn-cs"/>
              </a:rPr>
              <a:t>Technique used to create web pages</a:t>
            </a: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
        <p:nvSpPr>
          <p:cNvPr id="38914" name="Rectangle 7">
            <a:extLst>
              <a:ext uri="{FF2B5EF4-FFF2-40B4-BE49-F238E27FC236}">
                <a16:creationId xmlns:a16="http://schemas.microsoft.com/office/drawing/2014/main" id="{D6789263-3344-2B4C-BC02-83C8FFFEAAFD}"/>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38915" name="Text Box 3">
            <a:extLst>
              <a:ext uri="{FF2B5EF4-FFF2-40B4-BE49-F238E27FC236}">
                <a16:creationId xmlns:a16="http://schemas.microsoft.com/office/drawing/2014/main" id="{78C74E03-D9BF-3C4F-84E8-78EB894F8F8E}"/>
              </a:ext>
            </a:extLst>
          </p:cNvPr>
          <p:cNvSpPr txBox="1">
            <a:spLocks noChangeArrowheads="1"/>
          </p:cNvSpPr>
          <p:nvPr/>
        </p:nvSpPr>
        <p:spPr bwMode="auto">
          <a:xfrm>
            <a:off x="611188" y="260350"/>
            <a:ext cx="831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Hypertext </a:t>
            </a:r>
            <a:r>
              <a:rPr lang="en-GB" altLang="en-US" sz="3600" b="1" dirty="0" err="1">
                <a:solidFill>
                  <a:schemeClr val="bg2"/>
                </a:solidFill>
                <a:latin typeface="+mj-lt"/>
                <a:ea typeface="+mj-ea"/>
                <a:cs typeface="+mj-cs"/>
              </a:rPr>
              <a:t>Markup</a:t>
            </a:r>
            <a:r>
              <a:rPr lang="en-GB" altLang="en-US" sz="3600" b="1" dirty="0">
                <a:solidFill>
                  <a:schemeClr val="bg2"/>
                </a:solidFill>
                <a:latin typeface="+mj-lt"/>
                <a:ea typeface="+mj-ea"/>
                <a:cs typeface="+mj-cs"/>
              </a:rPr>
              <a:t> Language</a:t>
            </a:r>
            <a:endParaRPr lang="en-US" altLang="en-US" sz="3600" b="1" dirty="0">
              <a:solidFill>
                <a:schemeClr val="bg2"/>
              </a:solidFill>
              <a:latin typeface="+mj-lt"/>
              <a:ea typeface="+mj-ea"/>
              <a:cs typeface="+mj-cs"/>
            </a:endParaRPr>
          </a:p>
        </p:txBody>
      </p:sp>
      <p:pic>
        <p:nvPicPr>
          <p:cNvPr id="38916" name="Picture 1">
            <a:extLst>
              <a:ext uri="{FF2B5EF4-FFF2-40B4-BE49-F238E27FC236}">
                <a16:creationId xmlns:a16="http://schemas.microsoft.com/office/drawing/2014/main" id="{9B8221E3-588F-F145-BD67-2CBEC5A5D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293938"/>
            <a:ext cx="4178300" cy="3827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7" name="TextBox 6">
            <a:extLst>
              <a:ext uri="{FF2B5EF4-FFF2-40B4-BE49-F238E27FC236}">
                <a16:creationId xmlns:a16="http://schemas.microsoft.com/office/drawing/2014/main" id="{3A4DAA68-C9EB-7C45-ACF3-890D8EFC03A0}"/>
              </a:ext>
            </a:extLst>
          </p:cNvPr>
          <p:cNvSpPr txBox="1">
            <a:spLocks noChangeArrowheads="1"/>
          </p:cNvSpPr>
          <p:nvPr/>
        </p:nvSpPr>
        <p:spPr bwMode="auto">
          <a:xfrm>
            <a:off x="5148264" y="2309821"/>
            <a:ext cx="368141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dirty="0">
                <a:latin typeface="Courier" pitchFamily="2" charset="0"/>
                <a:ea typeface="Courier" pitchFamily="2" charset="0"/>
                <a:cs typeface="Courier" pitchFamily="2" charset="0"/>
              </a:rPr>
              <a:t>&lt;h1&gt;</a:t>
            </a:r>
            <a:r>
              <a:rPr lang="en-US" altLang="en-US" sz="1800" dirty="0">
                <a:latin typeface="Courier" pitchFamily="2" charset="0"/>
                <a:ea typeface="Courier" pitchFamily="2" charset="0"/>
                <a:cs typeface="Courier" pitchFamily="2" charset="0"/>
              </a:rPr>
              <a:t>Working towards a greener university</a:t>
            </a:r>
            <a:r>
              <a:rPr lang="en-US" altLang="en-US" sz="1800" b="1" dirty="0">
                <a:latin typeface="Courier" pitchFamily="2" charset="0"/>
                <a:ea typeface="Courier" pitchFamily="2" charset="0"/>
                <a:cs typeface="Courier" pitchFamily="2" charset="0"/>
              </a:rPr>
              <a:t>&lt;/h1&gt;</a:t>
            </a:r>
          </a:p>
          <a:p>
            <a:pPr>
              <a:spcBef>
                <a:spcPct val="0"/>
              </a:spcBef>
              <a:buFontTx/>
              <a:buNone/>
            </a:pPr>
            <a:r>
              <a:rPr lang="en-US" altLang="en-US" sz="1800" dirty="0">
                <a:latin typeface="Courier" pitchFamily="2" charset="0"/>
                <a:ea typeface="Courier" pitchFamily="2" charset="0"/>
                <a:cs typeface="Courier" pitchFamily="2" charset="0"/>
              </a:rPr>
              <a:t>&lt;time&gt;09 September 2016&lt;/time&gt;</a:t>
            </a:r>
          </a:p>
          <a:p>
            <a:pPr>
              <a:spcBef>
                <a:spcPct val="0"/>
              </a:spcBef>
              <a:buFontTx/>
              <a:buNone/>
            </a:pPr>
            <a:r>
              <a:rPr lang="en-US" altLang="en-US" sz="1800" b="1" dirty="0">
                <a:latin typeface="Courier" pitchFamily="2" charset="0"/>
                <a:ea typeface="Courier" pitchFamily="2" charset="0"/>
                <a:cs typeface="Courier" pitchFamily="2" charset="0"/>
              </a:rPr>
              <a:t>&lt;p&gt;</a:t>
            </a:r>
            <a:r>
              <a:rPr lang="en-US" altLang="en-US" sz="1800" dirty="0">
                <a:latin typeface="Courier" pitchFamily="2" charset="0"/>
                <a:ea typeface="Courier" pitchFamily="2" charset="0"/>
                <a:cs typeface="Courier" pitchFamily="2" charset="0"/>
              </a:rPr>
              <a:t>Helping the University to become more sustainable. This is the task of seven students and three members of staff at the Leiden University Green Office that officially opens its doors on 27 September.</a:t>
            </a:r>
            <a:r>
              <a:rPr lang="en-US" altLang="en-US" sz="1800" b="1" dirty="0">
                <a:latin typeface="Courier" pitchFamily="2" charset="0"/>
                <a:ea typeface="Courier" pitchFamily="2" charset="0"/>
                <a:cs typeface="Courier" pitchFamily="2" charset="0"/>
              </a:rPr>
              <a:t>&lt;/p&gt;</a:t>
            </a:r>
          </a:p>
          <a:p>
            <a:pPr>
              <a:spcBef>
                <a:spcPct val="0"/>
              </a:spcBef>
              <a:buFontTx/>
              <a:buNone/>
            </a:pPr>
            <a:r>
              <a:rPr lang="en-US" altLang="en-US" sz="1800" dirty="0">
                <a:latin typeface="Courier" pitchFamily="2" charset="0"/>
                <a:ea typeface="Courier" pitchFamily="2" charset="0"/>
                <a:cs typeface="Courier" pitchFamily="2" charset="0"/>
              </a:rPr>
              <a:t>	</a:t>
            </a:r>
          </a:p>
          <a:p>
            <a:pPr>
              <a:spcBef>
                <a:spcPct val="0"/>
              </a:spcBef>
              <a:buFontTx/>
              <a:buNone/>
            </a:pPr>
            <a:r>
              <a:rPr lang="en-US" altLang="en-US" sz="1800" dirty="0">
                <a:latin typeface="Courier" pitchFamily="2" charset="0"/>
                <a:ea typeface="Courier" pitchFamily="2" charset="0"/>
                <a:cs typeface="Courier" pitchFamily="2" charset="0"/>
              </a:rPr>
              <a:t>	</a:t>
            </a:r>
          </a:p>
        </p:txBody>
      </p:sp>
    </p:spTree>
    <p:extLst>
      <p:ext uri="{BB962C8B-B14F-4D97-AF65-F5344CB8AC3E}">
        <p14:creationId xmlns:p14="http://schemas.microsoft.com/office/powerpoint/2010/main" val="125469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7D7FF3D4-430A-9B47-B9C0-7EB1914C217F}"/>
              </a:ext>
            </a:extLst>
          </p:cNvPr>
          <p:cNvSpPr>
            <a:spLocks noChangeArrowheads="1"/>
          </p:cNvSpPr>
          <p:nvPr/>
        </p:nvSpPr>
        <p:spPr bwMode="auto">
          <a:xfrm>
            <a:off x="755650" y="765175"/>
            <a:ext cx="698500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latin typeface="Verdana" panose="020B0604030504040204" pitchFamily="34" charset="0"/>
              </a:rPr>
              <a:t> </a:t>
            </a:r>
            <a:r>
              <a:rPr lang="en-US" altLang="en-US" sz="2400" dirty="0">
                <a:solidFill>
                  <a:schemeClr val="bg2"/>
                </a:solidFill>
                <a:latin typeface="+mn-lt"/>
                <a:cs typeface="+mn-cs"/>
              </a:rPr>
              <a:t>Consists of code to specify the formatting </a:t>
            </a:r>
          </a:p>
          <a:p>
            <a:pPr eaLnBrk="1" hangingPunct="1">
              <a:lnSpc>
                <a:spcPct val="80000"/>
              </a:lnSpc>
              <a:buClr>
                <a:srgbClr val="0C2577"/>
              </a:buClr>
              <a:buFontTx/>
              <a:buNone/>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
        <p:nvSpPr>
          <p:cNvPr id="43010" name="Rectangle 7">
            <a:extLst>
              <a:ext uri="{FF2B5EF4-FFF2-40B4-BE49-F238E27FC236}">
                <a16:creationId xmlns:a16="http://schemas.microsoft.com/office/drawing/2014/main" id="{F46142D2-5D1A-F543-B58A-6A7E500A0F56}"/>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43011" name="Text Box 3">
            <a:extLst>
              <a:ext uri="{FF2B5EF4-FFF2-40B4-BE49-F238E27FC236}">
                <a16:creationId xmlns:a16="http://schemas.microsoft.com/office/drawing/2014/main" id="{16BAF38C-BC0B-9749-BED4-E79A0F4A6A5A}"/>
              </a:ext>
            </a:extLst>
          </p:cNvPr>
          <p:cNvSpPr txBox="1">
            <a:spLocks noChangeArrowheads="1"/>
          </p:cNvSpPr>
          <p:nvPr/>
        </p:nvSpPr>
        <p:spPr bwMode="auto">
          <a:xfrm>
            <a:off x="611188" y="260350"/>
            <a:ext cx="831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Encoding in HTML</a:t>
            </a:r>
            <a:endParaRPr lang="en-US" altLang="en-US" sz="3600" b="1" dirty="0">
              <a:solidFill>
                <a:schemeClr val="bg2"/>
              </a:solidFill>
              <a:latin typeface="+mj-lt"/>
              <a:ea typeface="+mj-ea"/>
              <a:cs typeface="+mj-cs"/>
            </a:endParaRPr>
          </a:p>
        </p:txBody>
      </p:sp>
      <p:sp>
        <p:nvSpPr>
          <p:cNvPr id="43012" name="TextBox 1">
            <a:extLst>
              <a:ext uri="{FF2B5EF4-FFF2-40B4-BE49-F238E27FC236}">
                <a16:creationId xmlns:a16="http://schemas.microsoft.com/office/drawing/2014/main" id="{4C4E73DD-CA45-0942-8711-4A1B4551EC4A}"/>
              </a:ext>
            </a:extLst>
          </p:cNvPr>
          <p:cNvSpPr txBox="1">
            <a:spLocks noChangeArrowheads="1"/>
          </p:cNvSpPr>
          <p:nvPr/>
        </p:nvSpPr>
        <p:spPr bwMode="auto">
          <a:xfrm>
            <a:off x="1835150" y="2133600"/>
            <a:ext cx="518318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bg2"/>
                </a:solidFill>
                <a:latin typeface="+mn-lt"/>
                <a:cs typeface="+mn-cs"/>
              </a:rPr>
              <a:t>p</a:t>
            </a:r>
            <a:r>
              <a:rPr lang="en-GB" altLang="en-US" sz="2400" dirty="0">
                <a:latin typeface="Verdana" panose="020B0604030504040204" pitchFamily="34" charset="0"/>
              </a:rPr>
              <a:t>			</a:t>
            </a:r>
            <a:r>
              <a:rPr lang="en-GB" altLang="en-US" sz="2400" dirty="0">
                <a:solidFill>
                  <a:schemeClr val="bg2"/>
                </a:solidFill>
                <a:latin typeface="+mn-lt"/>
                <a:cs typeface="+mn-cs"/>
              </a:rPr>
              <a:t>paragraph</a:t>
            </a:r>
          </a:p>
          <a:p>
            <a:pPr eaLnBrk="1" hangingPunct="1">
              <a:spcBef>
                <a:spcPct val="0"/>
              </a:spcBef>
              <a:buFontTx/>
              <a:buNone/>
            </a:pPr>
            <a:r>
              <a:rPr lang="en-GB" altLang="en-US" sz="2400" dirty="0">
                <a:solidFill>
                  <a:schemeClr val="bg2"/>
                </a:solidFill>
                <a:latin typeface="+mn-lt"/>
                <a:cs typeface="+mn-cs"/>
              </a:rPr>
              <a:t>h1/h2/h3		heading</a:t>
            </a:r>
          </a:p>
          <a:p>
            <a:pPr eaLnBrk="1" hangingPunct="1">
              <a:spcBef>
                <a:spcPct val="0"/>
              </a:spcBef>
              <a:buFontTx/>
              <a:buNone/>
            </a:pPr>
            <a:r>
              <a:rPr lang="en-GB" altLang="en-US" sz="2400" dirty="0">
                <a:solidFill>
                  <a:schemeClr val="bg2"/>
                </a:solidFill>
                <a:latin typeface="+mn-lt"/>
                <a:cs typeface="+mn-cs"/>
              </a:rPr>
              <a:t>b			bold</a:t>
            </a:r>
          </a:p>
          <a:p>
            <a:pPr eaLnBrk="1" hangingPunct="1">
              <a:spcBef>
                <a:spcPct val="0"/>
              </a:spcBef>
              <a:buFontTx/>
              <a:buNone/>
            </a:pPr>
            <a:r>
              <a:rPr lang="en-GB" altLang="en-US" sz="2400" dirty="0" err="1">
                <a:solidFill>
                  <a:schemeClr val="bg2"/>
                </a:solidFill>
                <a:latin typeface="+mn-lt"/>
                <a:cs typeface="+mn-cs"/>
              </a:rPr>
              <a:t>i</a:t>
            </a:r>
            <a:r>
              <a:rPr lang="en-GB" altLang="en-US" sz="2400" dirty="0">
                <a:solidFill>
                  <a:schemeClr val="bg2"/>
                </a:solidFill>
                <a:latin typeface="+mn-lt"/>
                <a:cs typeface="+mn-cs"/>
              </a:rPr>
              <a:t>			italics</a:t>
            </a:r>
          </a:p>
          <a:p>
            <a:pPr eaLnBrk="1" hangingPunct="1">
              <a:spcBef>
                <a:spcPct val="0"/>
              </a:spcBef>
              <a:buFontTx/>
              <a:buNone/>
            </a:pPr>
            <a:endParaRPr lang="en-GB" altLang="en-US" sz="2400" dirty="0">
              <a:latin typeface="Verdana" panose="020B0604030504040204" pitchFamily="34" charset="0"/>
            </a:endParaRPr>
          </a:p>
          <a:p>
            <a:pPr eaLnBrk="1" hangingPunct="1">
              <a:spcBef>
                <a:spcPct val="0"/>
              </a:spcBef>
              <a:buFontTx/>
              <a:buNone/>
            </a:pPr>
            <a:endParaRPr lang="en-GB" altLang="en-US" sz="1800" dirty="0"/>
          </a:p>
        </p:txBody>
      </p:sp>
      <p:sp>
        <p:nvSpPr>
          <p:cNvPr id="43013" name="Rectangle 2">
            <a:extLst>
              <a:ext uri="{FF2B5EF4-FFF2-40B4-BE49-F238E27FC236}">
                <a16:creationId xmlns:a16="http://schemas.microsoft.com/office/drawing/2014/main" id="{A64DE327-F835-B34B-93F5-A5119D16BA7F}"/>
              </a:ext>
            </a:extLst>
          </p:cNvPr>
          <p:cNvSpPr>
            <a:spLocks noChangeArrowheads="1"/>
          </p:cNvSpPr>
          <p:nvPr/>
        </p:nvSpPr>
        <p:spPr bwMode="auto">
          <a:xfrm>
            <a:off x="775022" y="3787253"/>
            <a:ext cx="8045450" cy="489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en-US" sz="2400" dirty="0">
                <a:latin typeface="Verdana" panose="020B0604030504040204" pitchFamily="34" charset="0"/>
                <a:ea typeface="宋体" panose="02010600030101010101" pitchFamily="2" charset="-122"/>
              </a:rPr>
              <a:t> </a:t>
            </a:r>
            <a:r>
              <a:rPr lang="en-GB" altLang="en-US" sz="2400" dirty="0">
                <a:solidFill>
                  <a:schemeClr val="bg2"/>
                </a:solidFill>
                <a:latin typeface="+mn-lt"/>
                <a:cs typeface="+mn-cs"/>
              </a:rPr>
              <a:t>Text to be formatted is surrounded by an </a:t>
            </a:r>
            <a:br>
              <a:rPr lang="en-GB" altLang="en-US" sz="2400" dirty="0">
                <a:solidFill>
                  <a:schemeClr val="bg2"/>
                </a:solidFill>
                <a:latin typeface="+mn-lt"/>
                <a:cs typeface="+mn-cs"/>
              </a:rPr>
            </a:br>
            <a:r>
              <a:rPr lang="en-GB" altLang="en-US" sz="2400" dirty="0">
                <a:solidFill>
                  <a:schemeClr val="bg2"/>
                </a:solidFill>
                <a:latin typeface="+mn-lt"/>
                <a:cs typeface="+mn-cs"/>
              </a:rPr>
              <a:t>    opening and a closing tag: &lt;p&gt; and </a:t>
            </a:r>
            <a:r>
              <a:rPr lang="en-US" altLang="en-US" sz="2400" dirty="0">
                <a:solidFill>
                  <a:schemeClr val="bg2"/>
                </a:solidFill>
                <a:latin typeface="+mn-lt"/>
                <a:cs typeface="+mn-cs"/>
              </a:rPr>
              <a:t>&lt;/p&gt; </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 Example:</a:t>
            </a: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lvl="1" eaLnBrk="1" hangingPunct="1">
              <a:lnSpc>
                <a:spcPct val="80000"/>
              </a:lnSpc>
              <a:buClr>
                <a:srgbClr val="0C2577"/>
              </a:buClr>
              <a:buFontTx/>
              <a:buNone/>
            </a:pPr>
            <a:r>
              <a:rPr lang="en-US" altLang="en-US" sz="2400" b="1" dirty="0">
                <a:latin typeface="Courier New" panose="02070309020205020404" pitchFamily="49" charset="0"/>
                <a:cs typeface="Courier New" panose="02070309020205020404" pitchFamily="49" charset="0"/>
              </a:rPr>
              <a:t>&lt;b&gt;</a:t>
            </a:r>
            <a:r>
              <a:rPr lang="en-US" altLang="en-US" sz="2400" dirty="0">
                <a:latin typeface="Courier New" panose="02070309020205020404" pitchFamily="49" charset="0"/>
                <a:cs typeface="Courier New" panose="02070309020205020404" pitchFamily="49" charset="0"/>
              </a:rPr>
              <a:t>This text is shown in bold</a:t>
            </a:r>
            <a:r>
              <a:rPr lang="en-US" altLang="en-US" sz="2400" b="1" dirty="0">
                <a:latin typeface="Courier New" panose="02070309020205020404" pitchFamily="49" charset="0"/>
                <a:cs typeface="Courier New" panose="02070309020205020404" pitchFamily="49" charset="0"/>
              </a:rPr>
              <a:t>&lt;/b&gt;</a:t>
            </a:r>
          </a:p>
          <a:p>
            <a:pPr eaLnBrk="1" hangingPunct="1">
              <a:lnSpc>
                <a:spcPct val="80000"/>
              </a:lnSpc>
              <a:buClr>
                <a:srgbClr val="0C2577"/>
              </a:buClr>
              <a:buFontTx/>
              <a:buNone/>
            </a:pPr>
            <a:endParaRPr lang="en-US" altLang="en-US" sz="2400" dirty="0">
              <a:latin typeface="Courier New" panose="02070309020205020404" pitchFamily="49" charset="0"/>
              <a:cs typeface="Courier New" panose="02070309020205020404" pitchFamily="49" charset="0"/>
            </a:endParaRP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Tree>
    <p:extLst>
      <p:ext uri="{BB962C8B-B14F-4D97-AF65-F5344CB8AC3E}">
        <p14:creationId xmlns:p14="http://schemas.microsoft.com/office/powerpoint/2010/main" val="654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1143896" y="924424"/>
            <a:ext cx="3688892" cy="258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Arial" charset="0"/>
                <a:cs typeface="Arial" charset="0"/>
              </a:defRPr>
            </a:lvl1pPr>
            <a:lvl2pPr>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nSpc>
                <a:spcPct val="80000"/>
              </a:lnSpc>
              <a:buClr>
                <a:srgbClr val="0C2577"/>
              </a:buClr>
              <a:buFont typeface="Arial" charset="0"/>
              <a:buChar char="□"/>
            </a:pPr>
            <a:endParaRPr lang="en-GB" altLang="nl-NL" sz="2000" b="1" dirty="0">
              <a:solidFill>
                <a:schemeClr val="bg2"/>
              </a:solidFill>
              <a:latin typeface="+mn-lt"/>
              <a:ea typeface="+mn-ea"/>
              <a:cs typeface="+mn-cs"/>
            </a:endParaRPr>
          </a:p>
          <a:p>
            <a:pPr>
              <a:lnSpc>
                <a:spcPct val="80000"/>
              </a:lnSpc>
              <a:buClr>
                <a:srgbClr val="0C2577"/>
              </a:buClr>
              <a:buFont typeface="Arial" panose="020B0604020202020204" pitchFamily="34" charset="0"/>
              <a:buChar char="□"/>
            </a:pPr>
            <a:r>
              <a:rPr lang="en-GB" altLang="nl-NL" sz="2400" dirty="0" err="1">
                <a:solidFill>
                  <a:schemeClr val="bg2"/>
                </a:solidFill>
                <a:latin typeface="+mn-lt"/>
                <a:ea typeface="+mn-ea"/>
                <a:cs typeface="+mn-cs"/>
              </a:rPr>
              <a:t>Delpher</a:t>
            </a:r>
            <a:r>
              <a:rPr lang="en-GB" altLang="nl-NL" sz="2400" dirty="0">
                <a:solidFill>
                  <a:schemeClr val="bg2"/>
                </a:solidFill>
                <a:latin typeface="+mn-lt"/>
                <a:ea typeface="+mn-ea"/>
                <a:cs typeface="+mn-cs"/>
              </a:rPr>
              <a:t>: 90,000 books; 1 million newspapers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DBNL: ca. 4,000 books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Project Gutenberg: ca. 55,000 texts </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Google Books: ca. 40 million titles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EEBO and ECCO: 100</a:t>
            </a:r>
            <a:r>
              <a:rPr lang="en-GB" altLang="en-US" sz="2400" dirty="0">
                <a:solidFill>
                  <a:schemeClr val="bg2"/>
                </a:solidFill>
                <a:latin typeface="+mn-lt"/>
                <a:ea typeface="+mn-ea"/>
                <a:cs typeface="+mn-cs"/>
              </a:rPr>
              <a:t>,000 titles</a:t>
            </a:r>
          </a:p>
          <a:p>
            <a:pPr>
              <a:lnSpc>
                <a:spcPct val="80000"/>
              </a:lnSpc>
              <a:buClr>
                <a:srgbClr val="0C2577"/>
              </a:buClr>
              <a:buFont typeface="Arial" panose="020B0604020202020204" pitchFamily="34" charset="0"/>
              <a:buChar char="□"/>
            </a:pPr>
            <a:r>
              <a:rPr lang="en-GB" altLang="en-US" sz="2400" dirty="0">
                <a:solidFill>
                  <a:schemeClr val="bg2"/>
                </a:solidFill>
                <a:latin typeface="+mn-lt"/>
                <a:ea typeface="+mn-ea"/>
                <a:cs typeface="+mn-cs"/>
              </a:rPr>
              <a:t>Text Creation Partnership: Phase 1 has ca. 20,000 fully encoded texts</a:t>
            </a:r>
          </a:p>
          <a:p>
            <a:pPr>
              <a:lnSpc>
                <a:spcPct val="80000"/>
              </a:lnSpc>
              <a:buClr>
                <a:srgbClr val="0C2577"/>
              </a:buClr>
              <a:buFont typeface="Arial" charset="0"/>
              <a:buChar char="□"/>
            </a:pPr>
            <a:endParaRPr lang="nl-NL" sz="2000" dirty="0">
              <a:solidFill>
                <a:schemeClr val="bg2"/>
              </a:solidFill>
              <a:latin typeface="+mn-lt"/>
              <a:ea typeface="+mn-ea"/>
              <a:cs typeface="+mn-cs"/>
            </a:endParaRPr>
          </a:p>
          <a:p>
            <a:pPr>
              <a:lnSpc>
                <a:spcPct val="80000"/>
              </a:lnSpc>
              <a:buClr>
                <a:srgbClr val="0C2577"/>
              </a:buClr>
              <a:buFont typeface="Arial" charset="0"/>
              <a:buChar char="□"/>
            </a:pPr>
            <a:endParaRPr lang="en-GB" altLang="nl-NL" sz="2000" dirty="0">
              <a:solidFill>
                <a:schemeClr val="bg2"/>
              </a:solidFill>
              <a:latin typeface="+mn-lt"/>
              <a:ea typeface="+mn-ea"/>
              <a:cs typeface="+mn-cs"/>
            </a:endParaRPr>
          </a:p>
          <a:p>
            <a:pPr eaLnBrk="1" hangingPunct="1">
              <a:lnSpc>
                <a:spcPct val="80000"/>
              </a:lnSpc>
              <a:buClr>
                <a:srgbClr val="0C2577"/>
              </a:buClr>
              <a:buFont typeface="Arial" charset="0"/>
              <a:buChar char="□"/>
            </a:pPr>
            <a:endParaRPr lang="en-GB" altLang="nl-NL" sz="2400" dirty="0">
              <a:latin typeface="Verdana" charset="0"/>
            </a:endParaRPr>
          </a:p>
          <a:p>
            <a:pPr eaLnBrk="1" hangingPunct="1">
              <a:lnSpc>
                <a:spcPct val="80000"/>
              </a:lnSpc>
              <a:buClr>
                <a:srgbClr val="0C2577"/>
              </a:buClr>
              <a:buFontTx/>
              <a:buNone/>
            </a:pPr>
            <a:endParaRPr lang="en-US" altLang="nl-NL" sz="2400" dirty="0">
              <a:latin typeface="Verdana" charset="0"/>
            </a:endParaRPr>
          </a:p>
          <a:p>
            <a:pPr eaLnBrk="1" hangingPunct="1">
              <a:lnSpc>
                <a:spcPct val="80000"/>
              </a:lnSpc>
              <a:buClr>
                <a:srgbClr val="0C2577"/>
              </a:buClr>
              <a:buFont typeface="Arial" charset="0"/>
              <a:buChar char="□"/>
            </a:pPr>
            <a:endParaRPr lang="en-GB" altLang="nl-NL" sz="2400" dirty="0">
              <a:latin typeface="Verdana" charset="0"/>
            </a:endParaRPr>
          </a:p>
          <a:p>
            <a:pPr lvl="1" eaLnBrk="1" hangingPunct="1">
              <a:lnSpc>
                <a:spcPct val="80000"/>
              </a:lnSpc>
              <a:buClr>
                <a:srgbClr val="0C2577"/>
              </a:buClr>
              <a:buFont typeface="Arial" charset="0"/>
              <a:buNone/>
            </a:pPr>
            <a:endParaRPr lang="en-GB" altLang="nl-NL" sz="2400" dirty="0">
              <a:latin typeface="Verdana" charset="0"/>
            </a:endParaRPr>
          </a:p>
          <a:p>
            <a:pPr eaLnBrk="1" hangingPunct="1">
              <a:lnSpc>
                <a:spcPct val="80000"/>
              </a:lnSpc>
              <a:buClr>
                <a:srgbClr val="0C2577"/>
              </a:buClr>
              <a:buFontTx/>
              <a:buNone/>
            </a:pPr>
            <a:endParaRPr lang="en-GB" altLang="nl-NL" sz="2400" dirty="0">
              <a:latin typeface="Verdana" charset="0"/>
            </a:endParaRPr>
          </a:p>
          <a:p>
            <a:pPr eaLnBrk="1" hangingPunct="1">
              <a:spcBef>
                <a:spcPct val="0"/>
              </a:spcBef>
            </a:pPr>
            <a:endParaRPr lang="en-GB" altLang="nl-NL" sz="2400" dirty="0">
              <a:latin typeface="Verdana" charset="0"/>
            </a:endParaRPr>
          </a:p>
          <a:p>
            <a:pPr eaLnBrk="1" hangingPunct="1"/>
            <a:endParaRPr lang="nl-NL" altLang="nl-NL" sz="2400" dirty="0">
              <a:latin typeface="Verdana" charset="0"/>
            </a:endParaRPr>
          </a:p>
          <a:p>
            <a:pPr eaLnBrk="1" hangingPunct="1"/>
            <a:endParaRPr lang="en-GB" altLang="nl-NL" sz="2400" dirty="0">
              <a:solidFill>
                <a:schemeClr val="tx2"/>
              </a:solidFill>
            </a:endParaRPr>
          </a:p>
          <a:p>
            <a:pPr eaLnBrk="1" hangingPunct="1">
              <a:lnSpc>
                <a:spcPct val="80000"/>
              </a:lnSpc>
              <a:buClr>
                <a:srgbClr val="0C2577"/>
              </a:buClr>
              <a:buFontTx/>
              <a:buNone/>
            </a:pPr>
            <a:endParaRPr lang="en-US" altLang="nl-NL" sz="2400" dirty="0">
              <a:solidFill>
                <a:srgbClr val="0C2577"/>
              </a:solidFill>
              <a:latin typeface="Verdana" charset="0"/>
            </a:endParaRPr>
          </a:p>
          <a:p>
            <a:pPr eaLnBrk="1" hangingPunct="1">
              <a:lnSpc>
                <a:spcPct val="80000"/>
              </a:lnSpc>
              <a:buClr>
                <a:srgbClr val="0C2577"/>
              </a:buClr>
              <a:buFontTx/>
              <a:buNone/>
            </a:pPr>
            <a:endParaRPr lang="en-US" altLang="nl-NL" sz="2400" dirty="0">
              <a:latin typeface="Verdana" charset="0"/>
            </a:endParaRPr>
          </a:p>
        </p:txBody>
      </p:sp>
      <p:pic>
        <p:nvPicPr>
          <p:cNvPr id="8" name="Picture 5" descr="Image result for project gutenberg">
            <a:extLst>
              <a:ext uri="{FF2B5EF4-FFF2-40B4-BE49-F238E27FC236}">
                <a16:creationId xmlns:a16="http://schemas.microsoft.com/office/drawing/2014/main" id="{813858C7-6DC7-BD4F-B472-5556ED81D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1534914"/>
            <a:ext cx="1175123" cy="11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http://www.npogeschiedenis.nl/.imaging/stk/geschiedenis/zoom/media/geschiedenis/Delpher-logo/original/Delpher%20logo.jpg">
            <a:extLst>
              <a:ext uri="{FF2B5EF4-FFF2-40B4-BE49-F238E27FC236}">
                <a16:creationId xmlns:a16="http://schemas.microsoft.com/office/drawing/2014/main" id="{0C7414C0-F33A-CA45-B678-2E0C93C1F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05" y="4092922"/>
            <a:ext cx="2113322" cy="66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http://eebo.chadwyck.com/images/eebo_logo_lrg.gif">
            <a:extLst>
              <a:ext uri="{FF2B5EF4-FFF2-40B4-BE49-F238E27FC236}">
                <a16:creationId xmlns:a16="http://schemas.microsoft.com/office/drawing/2014/main" id="{23E61BC9-2B88-824F-A079-A068317C4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276872"/>
            <a:ext cx="1611292" cy="52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BC74F53-530D-434A-977D-7B15BC37ECC7}"/>
              </a:ext>
            </a:extLst>
          </p:cNvPr>
          <p:cNvPicPr>
            <a:picLocks noChangeAspect="1"/>
          </p:cNvPicPr>
          <p:nvPr/>
        </p:nvPicPr>
        <p:blipFill>
          <a:blip r:embed="rId5"/>
          <a:stretch>
            <a:fillRect/>
          </a:stretch>
        </p:blipFill>
        <p:spPr>
          <a:xfrm>
            <a:off x="7308304" y="3339936"/>
            <a:ext cx="1316563" cy="877708"/>
          </a:xfrm>
          <a:prstGeom prst="rect">
            <a:avLst/>
          </a:prstGeom>
        </p:spPr>
      </p:pic>
      <p:pic>
        <p:nvPicPr>
          <p:cNvPr id="14" name="Picture 13" descr="https://www.google.com/intl/en/images/logos/books_logo_lg.png">
            <a:extLst>
              <a:ext uri="{FF2B5EF4-FFF2-40B4-BE49-F238E27FC236}">
                <a16:creationId xmlns:a16="http://schemas.microsoft.com/office/drawing/2014/main" id="{8DED0159-03BD-F14E-8EB1-119F00D50F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633" y="3097672"/>
            <a:ext cx="2084927" cy="83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ttp://www.theancestorhunt.com/uploads/1/2/9/1/12914878/483301.jpg">
            <a:extLst>
              <a:ext uri="{FF2B5EF4-FFF2-40B4-BE49-F238E27FC236}">
                <a16:creationId xmlns:a16="http://schemas.microsoft.com/office/drawing/2014/main" id="{4CE77F87-A576-7346-9C18-5EF57AC1E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998" y="4929762"/>
            <a:ext cx="1680138" cy="63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5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498D176-BDC1-8C4D-9CB6-81FFEF7D82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4017293"/>
            <a:ext cx="3341762" cy="1594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6FA2ACE-252E-B744-851B-7BB3F4D8A36E}"/>
              </a:ext>
            </a:extLst>
          </p:cNvPr>
          <p:cNvSpPr>
            <a:spLocks noChangeArrowheads="1"/>
          </p:cNvSpPr>
          <p:nvPr/>
        </p:nvSpPr>
        <p:spPr bwMode="auto">
          <a:xfrm>
            <a:off x="899592" y="1330119"/>
            <a:ext cx="3083800" cy="258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Arial" charset="0"/>
                <a:cs typeface="Arial" charset="0"/>
              </a:defRPr>
            </a:lvl1pPr>
            <a:lvl2pPr>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nSpc>
                <a:spcPct val="80000"/>
              </a:lnSpc>
              <a:buClr>
                <a:srgbClr val="0C2577"/>
              </a:buClr>
              <a:buFont typeface="Arial" charset="0"/>
              <a:buChar char="□"/>
            </a:pPr>
            <a:endParaRPr lang="en-GB" altLang="nl-NL" sz="2000" b="1" dirty="0">
              <a:solidFill>
                <a:schemeClr val="bg2"/>
              </a:solidFill>
              <a:latin typeface="+mn-lt"/>
              <a:ea typeface="+mn-ea"/>
              <a:cs typeface="+mn-cs"/>
            </a:endParaRP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CORE: 134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BASE: 120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Project Gutenberg: ca. 55,000 texts </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Elsevier: Access to 5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 via API</a:t>
            </a:r>
          </a:p>
          <a:p>
            <a:pPr>
              <a:lnSpc>
                <a:spcPct val="80000"/>
              </a:lnSpc>
              <a:buClr>
                <a:srgbClr val="0C2577"/>
              </a:buClr>
              <a:buFont typeface="Arial" panose="020B0604020202020204" pitchFamily="34" charset="0"/>
              <a:buChar char="□"/>
            </a:pPr>
            <a:r>
              <a:rPr lang="en-GB" altLang="en-US" sz="2400" dirty="0">
                <a:solidFill>
                  <a:schemeClr val="bg2"/>
                </a:solidFill>
                <a:latin typeface="+mn-lt"/>
                <a:ea typeface="+mn-ea"/>
                <a:cs typeface="+mn-cs"/>
              </a:rPr>
              <a:t>Sci-hub: Ca. 70 </a:t>
            </a:r>
            <a:r>
              <a:rPr lang="en-GB" altLang="en-US" sz="2400" dirty="0" err="1">
                <a:solidFill>
                  <a:schemeClr val="bg2"/>
                </a:solidFill>
                <a:latin typeface="+mn-lt"/>
                <a:ea typeface="+mn-ea"/>
                <a:cs typeface="+mn-cs"/>
              </a:rPr>
              <a:t>mln</a:t>
            </a:r>
            <a:r>
              <a:rPr lang="en-GB" altLang="en-US" sz="2400" dirty="0">
                <a:solidFill>
                  <a:schemeClr val="bg2"/>
                </a:solidFill>
                <a:latin typeface="+mn-lt"/>
                <a:ea typeface="+mn-ea"/>
                <a:cs typeface="+mn-cs"/>
              </a:rPr>
              <a:t> articles</a:t>
            </a:r>
          </a:p>
          <a:p>
            <a:pPr>
              <a:lnSpc>
                <a:spcPct val="80000"/>
              </a:lnSpc>
              <a:buClr>
                <a:srgbClr val="0C2577"/>
              </a:buClr>
              <a:buFont typeface="Arial" charset="0"/>
              <a:buChar char="□"/>
            </a:pPr>
            <a:endParaRPr lang="nl-NL" sz="2000" dirty="0">
              <a:solidFill>
                <a:schemeClr val="bg2"/>
              </a:solidFill>
              <a:latin typeface="+mn-lt"/>
              <a:ea typeface="+mn-ea"/>
              <a:cs typeface="+mn-cs"/>
            </a:endParaRPr>
          </a:p>
          <a:p>
            <a:pPr>
              <a:lnSpc>
                <a:spcPct val="80000"/>
              </a:lnSpc>
              <a:buClr>
                <a:srgbClr val="0C2577"/>
              </a:buClr>
              <a:buFont typeface="Arial" charset="0"/>
              <a:buChar char="□"/>
            </a:pPr>
            <a:endParaRPr lang="en-GB" altLang="nl-NL" sz="2000" dirty="0">
              <a:solidFill>
                <a:schemeClr val="bg2"/>
              </a:solidFill>
              <a:latin typeface="+mn-lt"/>
              <a:ea typeface="+mn-ea"/>
              <a:cs typeface="+mn-cs"/>
            </a:endParaRPr>
          </a:p>
          <a:p>
            <a:pPr eaLnBrk="1" hangingPunct="1">
              <a:lnSpc>
                <a:spcPct val="80000"/>
              </a:lnSpc>
              <a:buClr>
                <a:srgbClr val="0C2577"/>
              </a:buClr>
              <a:buFont typeface="Arial" charset="0"/>
              <a:buChar char="□"/>
            </a:pPr>
            <a:endParaRPr lang="en-GB" altLang="nl-NL" sz="2400" dirty="0">
              <a:latin typeface="Verdana" charset="0"/>
            </a:endParaRPr>
          </a:p>
          <a:p>
            <a:pPr eaLnBrk="1" hangingPunct="1">
              <a:lnSpc>
                <a:spcPct val="80000"/>
              </a:lnSpc>
              <a:buClr>
                <a:srgbClr val="0C2577"/>
              </a:buClr>
              <a:buFontTx/>
              <a:buNone/>
            </a:pPr>
            <a:endParaRPr lang="en-US" altLang="nl-NL" sz="2400" dirty="0">
              <a:latin typeface="Verdana" charset="0"/>
            </a:endParaRPr>
          </a:p>
          <a:p>
            <a:pPr eaLnBrk="1" hangingPunct="1">
              <a:lnSpc>
                <a:spcPct val="80000"/>
              </a:lnSpc>
              <a:buClr>
                <a:srgbClr val="0C2577"/>
              </a:buClr>
              <a:buFont typeface="Arial" charset="0"/>
              <a:buChar char="□"/>
            </a:pPr>
            <a:endParaRPr lang="en-GB" altLang="nl-NL" sz="2400" dirty="0">
              <a:latin typeface="Verdana" charset="0"/>
            </a:endParaRPr>
          </a:p>
          <a:p>
            <a:pPr lvl="1" eaLnBrk="1" hangingPunct="1">
              <a:lnSpc>
                <a:spcPct val="80000"/>
              </a:lnSpc>
              <a:buClr>
                <a:srgbClr val="0C2577"/>
              </a:buClr>
              <a:buFont typeface="Arial" charset="0"/>
              <a:buNone/>
            </a:pPr>
            <a:endParaRPr lang="en-GB" altLang="nl-NL" sz="2400" dirty="0">
              <a:latin typeface="Verdana" charset="0"/>
            </a:endParaRPr>
          </a:p>
          <a:p>
            <a:pPr eaLnBrk="1" hangingPunct="1">
              <a:lnSpc>
                <a:spcPct val="80000"/>
              </a:lnSpc>
              <a:buClr>
                <a:srgbClr val="0C2577"/>
              </a:buClr>
              <a:buFontTx/>
              <a:buNone/>
            </a:pPr>
            <a:endParaRPr lang="en-GB" altLang="nl-NL" sz="2400" dirty="0">
              <a:latin typeface="Verdana" charset="0"/>
            </a:endParaRPr>
          </a:p>
          <a:p>
            <a:pPr eaLnBrk="1" hangingPunct="1">
              <a:spcBef>
                <a:spcPct val="0"/>
              </a:spcBef>
            </a:pPr>
            <a:endParaRPr lang="en-GB" altLang="nl-NL" sz="2400" dirty="0">
              <a:latin typeface="Verdana" charset="0"/>
            </a:endParaRPr>
          </a:p>
          <a:p>
            <a:pPr eaLnBrk="1" hangingPunct="1"/>
            <a:endParaRPr lang="nl-NL" altLang="nl-NL" sz="2400" dirty="0">
              <a:latin typeface="Verdana" charset="0"/>
            </a:endParaRPr>
          </a:p>
          <a:p>
            <a:pPr eaLnBrk="1" hangingPunct="1"/>
            <a:endParaRPr lang="en-GB" altLang="nl-NL" sz="2400" dirty="0">
              <a:solidFill>
                <a:schemeClr val="tx2"/>
              </a:solidFill>
            </a:endParaRPr>
          </a:p>
          <a:p>
            <a:pPr eaLnBrk="1" hangingPunct="1">
              <a:lnSpc>
                <a:spcPct val="80000"/>
              </a:lnSpc>
              <a:buClr>
                <a:srgbClr val="0C2577"/>
              </a:buClr>
              <a:buFontTx/>
              <a:buNone/>
            </a:pPr>
            <a:endParaRPr lang="en-US" altLang="nl-NL" sz="2400" dirty="0">
              <a:solidFill>
                <a:srgbClr val="0C2577"/>
              </a:solidFill>
              <a:latin typeface="Verdana" charset="0"/>
            </a:endParaRPr>
          </a:p>
          <a:p>
            <a:pPr eaLnBrk="1" hangingPunct="1">
              <a:lnSpc>
                <a:spcPct val="80000"/>
              </a:lnSpc>
              <a:buClr>
                <a:srgbClr val="0C2577"/>
              </a:buClr>
              <a:buFontTx/>
              <a:buNone/>
            </a:pPr>
            <a:endParaRPr lang="en-US" altLang="nl-NL" sz="2400" dirty="0">
              <a:latin typeface="Verdana" charset="0"/>
            </a:endParaRPr>
          </a:p>
        </p:txBody>
      </p:sp>
      <p:pic>
        <p:nvPicPr>
          <p:cNvPr id="2" name="Picture 1">
            <a:extLst>
              <a:ext uri="{FF2B5EF4-FFF2-40B4-BE49-F238E27FC236}">
                <a16:creationId xmlns:a16="http://schemas.microsoft.com/office/drawing/2014/main" id="{231B0BB2-C475-8047-AA49-44C61DE7B0D5}"/>
              </a:ext>
            </a:extLst>
          </p:cNvPr>
          <p:cNvPicPr>
            <a:picLocks noChangeAspect="1"/>
          </p:cNvPicPr>
          <p:nvPr/>
        </p:nvPicPr>
        <p:blipFill>
          <a:blip r:embed="rId3"/>
          <a:stretch>
            <a:fillRect/>
          </a:stretch>
        </p:blipFill>
        <p:spPr>
          <a:xfrm>
            <a:off x="4533885" y="750887"/>
            <a:ext cx="1067283" cy="1171046"/>
          </a:xfrm>
          <a:prstGeom prst="rect">
            <a:avLst/>
          </a:prstGeom>
        </p:spPr>
      </p:pic>
      <p:pic>
        <p:nvPicPr>
          <p:cNvPr id="4" name="Picture 3">
            <a:extLst>
              <a:ext uri="{FF2B5EF4-FFF2-40B4-BE49-F238E27FC236}">
                <a16:creationId xmlns:a16="http://schemas.microsoft.com/office/drawing/2014/main" id="{DD695F61-1D19-6547-8E6B-E990FE8BB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775" y="1336410"/>
            <a:ext cx="2808312" cy="1123324"/>
          </a:xfrm>
          <a:prstGeom prst="rect">
            <a:avLst/>
          </a:prstGeom>
        </p:spPr>
      </p:pic>
      <p:pic>
        <p:nvPicPr>
          <p:cNvPr id="7" name="Picture 6">
            <a:extLst>
              <a:ext uri="{FF2B5EF4-FFF2-40B4-BE49-F238E27FC236}">
                <a16:creationId xmlns:a16="http://schemas.microsoft.com/office/drawing/2014/main" id="{BC591F3C-313D-7D4D-87CE-31CDF3D16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2483595"/>
            <a:ext cx="4278124" cy="972036"/>
          </a:xfrm>
          <a:prstGeom prst="rect">
            <a:avLst/>
          </a:prstGeom>
        </p:spPr>
      </p:pic>
    </p:spTree>
    <p:extLst>
      <p:ext uri="{BB962C8B-B14F-4D97-AF65-F5344CB8AC3E}">
        <p14:creationId xmlns:p14="http://schemas.microsoft.com/office/powerpoint/2010/main" val="383303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7172967-50F9-9D47-B4D2-6C7AC5988AA8}"/>
              </a:ext>
            </a:extLst>
          </p:cNvPr>
          <p:cNvSpPr>
            <a:spLocks noChangeArrowheads="1"/>
          </p:cNvSpPr>
          <p:nvPr/>
        </p:nvSpPr>
        <p:spPr bwMode="auto">
          <a:xfrm>
            <a:off x="5724128" y="1136413"/>
            <a:ext cx="288032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0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Difficult to make a productive use of these data</a:t>
            </a:r>
          </a:p>
          <a:p>
            <a:pPr>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Heterogeneous materials with ambiguous and implicit information</a:t>
            </a:r>
          </a:p>
          <a:p>
            <a:pPr eaLnBrk="1" hangingPunct="1">
              <a:lnSpc>
                <a:spcPct val="80000"/>
              </a:lnSpc>
              <a:buClr>
                <a:srgbClr val="0C2577"/>
              </a:buClr>
              <a:buFont typeface="Arial" panose="020B0604020202020204" pitchFamily="34" charset="0"/>
              <a:buChar char="□"/>
            </a:pPr>
            <a:endParaRPr lang="en-GB" altLang="en-US" sz="2000" dirty="0">
              <a:solidFill>
                <a:schemeClr val="bg2"/>
              </a:solidFill>
              <a:latin typeface="+mn-lt"/>
              <a:cs typeface="+mn-cs"/>
            </a:endParaRP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pic>
        <p:nvPicPr>
          <p:cNvPr id="20482" name="Picture 10" descr="babel-desmazierews_intro_planetes1">
            <a:extLst>
              <a:ext uri="{FF2B5EF4-FFF2-40B4-BE49-F238E27FC236}">
                <a16:creationId xmlns:a16="http://schemas.microsoft.com/office/drawing/2014/main" id="{1A402359-F66C-B241-AD81-56B2179B2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24744"/>
            <a:ext cx="3672408" cy="377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483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7172967-50F9-9D47-B4D2-6C7AC5988AA8}"/>
              </a:ext>
            </a:extLst>
          </p:cNvPr>
          <p:cNvSpPr>
            <a:spLocks noChangeArrowheads="1"/>
          </p:cNvSpPr>
          <p:nvPr/>
        </p:nvSpPr>
        <p:spPr bwMode="auto">
          <a:xfrm>
            <a:off x="1331640" y="1004962"/>
            <a:ext cx="3024336"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Distinction between technical access and intellectual access</a:t>
            </a:r>
          </a:p>
          <a:p>
            <a:pPr>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Challenge of controlling the chaos is the central theme of DMT</a:t>
            </a:r>
          </a:p>
          <a:p>
            <a:pPr lvl="1">
              <a:lnSpc>
                <a:spcPct val="80000"/>
              </a:lnSpc>
              <a:buClr>
                <a:srgbClr val="0C2577"/>
              </a:buClr>
              <a:buNone/>
            </a:pPr>
            <a:endParaRPr lang="en-GB" altLang="en-US" sz="2400" dirty="0">
              <a:latin typeface="Verdana" panose="020B0604030504040204" pitchFamily="34" charset="0"/>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nl-NL" altLang="en-US" sz="2000" dirty="0">
              <a:solidFill>
                <a:schemeClr val="bg2"/>
              </a:solidFill>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en-US" altLang="en-US" sz="2000" dirty="0">
              <a:solidFill>
                <a:schemeClr val="bg2"/>
              </a:solidFill>
            </a:endParaRPr>
          </a:p>
          <a:p>
            <a:pPr>
              <a:lnSpc>
                <a:spcPct val="80000"/>
              </a:lnSpc>
              <a:buClr>
                <a:srgbClr val="0C2577"/>
              </a:buClr>
              <a:buFont typeface="Arial" panose="020B0604020202020204" pitchFamily="34" charset="0"/>
              <a:buChar char="□"/>
            </a:pPr>
            <a:endParaRPr lang="en-US" altLang="en-US" sz="2000" dirty="0">
              <a:solidFill>
                <a:schemeClr val="bg2"/>
              </a:solidFill>
            </a:endParaRPr>
          </a:p>
        </p:txBody>
      </p:sp>
      <p:pic>
        <p:nvPicPr>
          <p:cNvPr id="4" name="Picture 3">
            <a:extLst>
              <a:ext uri="{FF2B5EF4-FFF2-40B4-BE49-F238E27FC236}">
                <a16:creationId xmlns:a16="http://schemas.microsoft.com/office/drawing/2014/main" id="{2A26D10B-60D1-B84A-B95E-AA7C28166560}"/>
              </a:ext>
            </a:extLst>
          </p:cNvPr>
          <p:cNvPicPr>
            <a:picLocks noChangeAspect="1"/>
          </p:cNvPicPr>
          <p:nvPr/>
        </p:nvPicPr>
        <p:blipFill rotWithShape="1">
          <a:blip r:embed="rId2"/>
          <a:srcRect l="17811" r="17424"/>
          <a:stretch/>
        </p:blipFill>
        <p:spPr>
          <a:xfrm>
            <a:off x="5436096" y="1700336"/>
            <a:ext cx="2880320" cy="2498626"/>
          </a:xfrm>
          <a:prstGeom prst="rect">
            <a:avLst/>
          </a:prstGeom>
        </p:spPr>
      </p:pic>
    </p:spTree>
    <p:extLst>
      <p:ext uri="{BB962C8B-B14F-4D97-AF65-F5344CB8AC3E}">
        <p14:creationId xmlns:p14="http://schemas.microsoft.com/office/powerpoint/2010/main" val="216355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957BE1B8-7925-5245-8E33-C67C0D00DBF2}"/>
              </a:ext>
            </a:extLst>
          </p:cNvPr>
          <p:cNvSpPr>
            <a:spLocks noChangeArrowheads="1"/>
          </p:cNvSpPr>
          <p:nvPr/>
        </p:nvSpPr>
        <p:spPr bwMode="auto">
          <a:xfrm>
            <a:off x="1475656" y="1628800"/>
            <a:ext cx="684053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A </a:t>
            </a:r>
            <a:r>
              <a:rPr lang="en-GB" altLang="en-US" sz="2400" dirty="0">
                <a:solidFill>
                  <a:schemeClr val="bg2"/>
                </a:solidFill>
                <a:latin typeface="+mn-lt"/>
                <a:cs typeface="+mn-cs"/>
              </a:rPr>
              <a:t>practical introduction to a number of techniques for the creation, enrichment, storage and dissemination of digital information</a:t>
            </a: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Three main topics:</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W1-5: Text Encoding (XML, TEI)</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W6-8: Stylesheets (XSLT)</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W9-12: Database theory (SQL, ERM)</a:t>
            </a: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lvl="1" eaLnBrk="1" hangingPunct="1">
              <a:lnSpc>
                <a:spcPct val="80000"/>
              </a:lnSpc>
              <a:buClr>
                <a:srgbClr val="0C2577"/>
              </a:buClr>
              <a:buFont typeface="Arial" panose="020B0604020202020204" pitchFamily="34" charset="0"/>
              <a:buNone/>
            </a:pPr>
            <a:endParaRPr lang="en-GB" altLang="en-US" sz="2400" dirty="0">
              <a:solidFill>
                <a:schemeClr val="bg2"/>
              </a:solidFill>
              <a:latin typeface="+mn-lt"/>
              <a:cs typeface="+mn-cs"/>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1506" name="Text Box 3">
            <a:extLst>
              <a:ext uri="{FF2B5EF4-FFF2-40B4-BE49-F238E27FC236}">
                <a16:creationId xmlns:a16="http://schemas.microsoft.com/office/drawing/2014/main" id="{8DB3F3C0-8645-9449-9A1C-C459506C7A1A}"/>
              </a:ext>
            </a:extLst>
          </p:cNvPr>
          <p:cNvSpPr txBox="1">
            <a:spLocks noChangeArrowheads="1"/>
          </p:cNvSpPr>
          <p:nvPr/>
        </p:nvSpPr>
        <p:spPr bwMode="auto">
          <a:xfrm>
            <a:off x="755576" y="692696"/>
            <a:ext cx="7777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Digital Media Technology</a:t>
            </a:r>
            <a:endParaRPr lang="en-US" altLang="en-US" sz="3600" b="1" dirty="0">
              <a:solidFill>
                <a:schemeClr val="bg2"/>
              </a:solidFill>
              <a:latin typeface="+mj-lt"/>
              <a:ea typeface="+mj-ea"/>
              <a:cs typeface="+mj-cs"/>
            </a:endParaRPr>
          </a:p>
        </p:txBody>
      </p:sp>
    </p:spTree>
    <p:extLst>
      <p:ext uri="{BB962C8B-B14F-4D97-AF65-F5344CB8AC3E}">
        <p14:creationId xmlns:p14="http://schemas.microsoft.com/office/powerpoint/2010/main" val="113846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062E5FA-14F7-764A-9B7A-E5F89185F4CE}"/>
              </a:ext>
            </a:extLst>
          </p:cNvPr>
          <p:cNvSpPr>
            <a:spLocks noChangeArrowheads="1"/>
          </p:cNvSpPr>
          <p:nvPr/>
        </p:nvSpPr>
        <p:spPr bwMode="auto">
          <a:xfrm>
            <a:off x="2195513" y="1844675"/>
            <a:ext cx="338296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r>
              <a:rPr lang="en-US" altLang="en-US" sz="2400" dirty="0">
                <a:latin typeface="Verdana" panose="020B0604030504040204" pitchFamily="34" charset="0"/>
              </a:rPr>
              <a:t> </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HTML</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CSS</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FTP</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XML</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TEI</a:t>
            </a:r>
          </a:p>
        </p:txBody>
      </p:sp>
      <p:sp>
        <p:nvSpPr>
          <p:cNvPr id="23554" name="Text Box 3">
            <a:extLst>
              <a:ext uri="{FF2B5EF4-FFF2-40B4-BE49-F238E27FC236}">
                <a16:creationId xmlns:a16="http://schemas.microsoft.com/office/drawing/2014/main" id="{2A80E247-0D48-804C-B7C5-72F7F1BB6A44}"/>
              </a:ext>
            </a:extLst>
          </p:cNvPr>
          <p:cNvSpPr txBox="1">
            <a:spLocks noChangeArrowheads="1"/>
          </p:cNvSpPr>
          <p:nvPr/>
        </p:nvSpPr>
        <p:spPr bwMode="auto">
          <a:xfrm>
            <a:off x="-23813" y="692150"/>
            <a:ext cx="914400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Technologies</a:t>
            </a:r>
            <a:endParaRPr lang="en-US" altLang="en-US" sz="3600" b="1" dirty="0">
              <a:solidFill>
                <a:schemeClr val="bg2"/>
              </a:solidFill>
              <a:latin typeface="+mj-lt"/>
              <a:ea typeface="+mj-ea"/>
              <a:cs typeface="+mj-cs"/>
            </a:endParaRPr>
          </a:p>
        </p:txBody>
      </p:sp>
      <p:sp>
        <p:nvSpPr>
          <p:cNvPr id="23555" name="Rectangle 2">
            <a:extLst>
              <a:ext uri="{FF2B5EF4-FFF2-40B4-BE49-F238E27FC236}">
                <a16:creationId xmlns:a16="http://schemas.microsoft.com/office/drawing/2014/main" id="{929C17FA-A7D7-8E43-A498-3FAEA26FF648}"/>
              </a:ext>
            </a:extLst>
          </p:cNvPr>
          <p:cNvSpPr>
            <a:spLocks noChangeArrowheads="1"/>
          </p:cNvSpPr>
          <p:nvPr/>
        </p:nvSpPr>
        <p:spPr bwMode="auto">
          <a:xfrm>
            <a:off x="4570413" y="1844675"/>
            <a:ext cx="33845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r>
              <a:rPr lang="en-US" altLang="en-US" sz="2400" dirty="0">
                <a:latin typeface="Verdana" panose="020B0604030504040204" pitchFamily="34" charset="0"/>
              </a:rPr>
              <a:t> </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XSLT</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XSL:FO</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SQL</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PHP</a:t>
            </a:r>
          </a:p>
          <a:p>
            <a:pPr>
              <a:lnSpc>
                <a:spcPct val="80000"/>
              </a:lnSpc>
              <a:buClr>
                <a:srgbClr val="0C2577"/>
              </a:buClr>
              <a:buFont typeface="Arial" panose="020B0604020202020204" pitchFamily="34" charset="0"/>
              <a:buChar char="□"/>
            </a:pPr>
            <a:r>
              <a:rPr lang="en-US" altLang="en-US" sz="2400" dirty="0" err="1">
                <a:solidFill>
                  <a:schemeClr val="bg2"/>
                </a:solidFill>
                <a:latin typeface="+mn-lt"/>
                <a:cs typeface="+mn-cs"/>
              </a:rPr>
              <a:t>Javascript</a:t>
            </a: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5" name="Rectangle 2">
            <a:extLst>
              <a:ext uri="{FF2B5EF4-FFF2-40B4-BE49-F238E27FC236}">
                <a16:creationId xmlns:a16="http://schemas.microsoft.com/office/drawing/2014/main" id="{685F4BDC-5602-D641-A741-801A8FCD3530}"/>
              </a:ext>
            </a:extLst>
          </p:cNvPr>
          <p:cNvSpPr>
            <a:spLocks noChangeArrowheads="1"/>
          </p:cNvSpPr>
          <p:nvPr/>
        </p:nvSpPr>
        <p:spPr bwMode="auto">
          <a:xfrm>
            <a:off x="3886200" y="5516563"/>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Mac users?</a:t>
            </a:r>
          </a:p>
        </p:txBody>
      </p:sp>
    </p:spTree>
    <p:extLst>
      <p:ext uri="{BB962C8B-B14F-4D97-AF65-F5344CB8AC3E}">
        <p14:creationId xmlns:p14="http://schemas.microsoft.com/office/powerpoint/2010/main" val="33490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3">
            <a:extLst>
              <a:ext uri="{FF2B5EF4-FFF2-40B4-BE49-F238E27FC236}">
                <a16:creationId xmlns:a16="http://schemas.microsoft.com/office/drawing/2014/main" id="{F82B6418-CA7C-DF4A-BB8F-E6AE29981CD2}"/>
              </a:ext>
            </a:extLst>
          </p:cNvPr>
          <p:cNvSpPr txBox="1">
            <a:spLocks noChangeArrowheads="1"/>
          </p:cNvSpPr>
          <p:nvPr/>
        </p:nvSpPr>
        <p:spPr bwMode="auto">
          <a:xfrm>
            <a:off x="0" y="44226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Modelling</a:t>
            </a:r>
            <a:endParaRPr lang="en-US" altLang="en-US" sz="3600" b="1" dirty="0">
              <a:solidFill>
                <a:schemeClr val="bg2"/>
              </a:solidFill>
              <a:latin typeface="+mj-lt"/>
              <a:ea typeface="+mj-ea"/>
              <a:cs typeface="+mj-cs"/>
            </a:endParaRPr>
          </a:p>
        </p:txBody>
      </p:sp>
      <p:sp>
        <p:nvSpPr>
          <p:cNvPr id="24578" name="Rectangle 2">
            <a:extLst>
              <a:ext uri="{FF2B5EF4-FFF2-40B4-BE49-F238E27FC236}">
                <a16:creationId xmlns:a16="http://schemas.microsoft.com/office/drawing/2014/main" id="{A04EEB3D-AF11-C84D-AE75-4900A7A922B9}"/>
              </a:ext>
            </a:extLst>
          </p:cNvPr>
          <p:cNvSpPr>
            <a:spLocks noChangeArrowheads="1"/>
          </p:cNvSpPr>
          <p:nvPr/>
        </p:nvSpPr>
        <p:spPr bwMode="auto">
          <a:xfrm>
            <a:off x="1187450" y="1286455"/>
            <a:ext cx="67691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Willard McCarty argues that computers support “the heuristic process of constructing and manipulating models”.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John Unsworth views computer-based humanistic research as "a practice of representation" or "a form of modelling".</a:t>
            </a: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4579" name="TextBox 3">
            <a:extLst>
              <a:ext uri="{FF2B5EF4-FFF2-40B4-BE49-F238E27FC236}">
                <a16:creationId xmlns:a16="http://schemas.microsoft.com/office/drawing/2014/main" id="{931E7A69-2103-0244-8AE8-7BAA54A65D2C}"/>
              </a:ext>
            </a:extLst>
          </p:cNvPr>
          <p:cNvSpPr txBox="1">
            <a:spLocks noChangeArrowheads="1"/>
          </p:cNvSpPr>
          <p:nvPr/>
        </p:nvSpPr>
        <p:spPr bwMode="auto">
          <a:xfrm>
            <a:off x="2195736" y="4291592"/>
            <a:ext cx="597666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1400" i="1" dirty="0">
                <a:latin typeface="+mn-lt"/>
              </a:rPr>
              <a:t>Willard McCarty, Humanities computing (Basingstoke; New York: Palgrave Macmillan 2005), p. 23.</a:t>
            </a:r>
            <a:br>
              <a:rPr lang="en-GB" altLang="en-US" sz="1400" i="1" dirty="0">
                <a:latin typeface="+mn-lt"/>
              </a:rPr>
            </a:br>
            <a:r>
              <a:rPr lang="en-GB" altLang="en-US" sz="1400" i="1" dirty="0">
                <a:latin typeface="+mn-lt"/>
              </a:rPr>
              <a:t>John Unsworth, 'What is Humanities Computing and What is Not?', in: Melissa </a:t>
            </a:r>
            <a:r>
              <a:rPr lang="en-GB" altLang="en-US" sz="1400" i="1" dirty="0" err="1">
                <a:latin typeface="+mn-lt"/>
              </a:rPr>
              <a:t>Terras</a:t>
            </a:r>
            <a:r>
              <a:rPr lang="en-GB" altLang="en-US" sz="1400" i="1" dirty="0">
                <a:latin typeface="+mn-lt"/>
              </a:rPr>
              <a:t>, Julianne </a:t>
            </a:r>
            <a:r>
              <a:rPr lang="en-GB" altLang="en-US" sz="1400" i="1" dirty="0" err="1">
                <a:latin typeface="+mn-lt"/>
              </a:rPr>
              <a:t>Nyhan</a:t>
            </a:r>
            <a:r>
              <a:rPr lang="en-GB" altLang="en-US" sz="1400" i="1" dirty="0">
                <a:latin typeface="+mn-lt"/>
              </a:rPr>
              <a:t>, &amp; Edward </a:t>
            </a:r>
            <a:r>
              <a:rPr lang="en-GB" altLang="en-US" sz="1400" i="1" dirty="0" err="1">
                <a:latin typeface="+mn-lt"/>
              </a:rPr>
              <a:t>Vanhoutte</a:t>
            </a:r>
            <a:r>
              <a:rPr lang="en-GB" altLang="en-US" sz="1400" i="1" dirty="0">
                <a:latin typeface="+mn-lt"/>
              </a:rPr>
              <a:t> (eds.), Defining digital humanities: a reader, 2013, pp. 36–37</a:t>
            </a:r>
          </a:p>
        </p:txBody>
      </p:sp>
    </p:spTree>
    <p:extLst>
      <p:ext uri="{BB962C8B-B14F-4D97-AF65-F5344CB8AC3E}">
        <p14:creationId xmlns:p14="http://schemas.microsoft.com/office/powerpoint/2010/main" val="242838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920372">
            <a:extLst>
              <a:ext uri="{FF2B5EF4-FFF2-40B4-BE49-F238E27FC236}">
                <a16:creationId xmlns:a16="http://schemas.microsoft.com/office/drawing/2014/main" id="{6AF00735-9D35-6940-9D60-F5070E68D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03300"/>
            <a:ext cx="33083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EF486E3-1E91-234D-9A58-DD24E1C11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700213"/>
            <a:ext cx="48482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8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83391503b78eef4dbc509238ebde2b79163865"/>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4-3-windows-en-zonder-slidenr</Template>
  <TotalTime>5622</TotalTime>
  <Words>456</Words>
  <Application>Microsoft Macintosh PowerPoint</Application>
  <PresentationFormat>On-screen Show (4:3)</PresentationFormat>
  <Paragraphs>161</Paragraphs>
  <Slides>16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宋体</vt:lpstr>
      <vt:lpstr>Arial</vt:lpstr>
      <vt:lpstr>Calibri</vt:lpstr>
      <vt:lpstr>Courier</vt:lpstr>
      <vt:lpstr>Courier New</vt:lpstr>
      <vt:lpstr>Georgia</vt:lpstr>
      <vt:lpstr>Minion</vt:lpstr>
      <vt:lpstr>Symbol</vt:lpstr>
      <vt:lpstr>Verdana</vt:lpstr>
      <vt:lpstr>Corporate template-set Universiteit Leiden</vt:lpstr>
      <vt:lpstr>Digital Media Technology Week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Peter Verhaar</dc:creator>
  <cp:lastModifiedBy>Peter Verhaar</cp:lastModifiedBy>
  <cp:revision>96</cp:revision>
  <dcterms:created xsi:type="dcterms:W3CDTF">2017-06-05T20:40:23Z</dcterms:created>
  <dcterms:modified xsi:type="dcterms:W3CDTF">2018-09-11T06:54:31Z</dcterms:modified>
</cp:coreProperties>
</file>